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Lora"/>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927733-240D-41E6-AFF9-1E9CBCE340FC}">
  <a:tblStyle styleId="{81927733-240D-41E6-AFF9-1E9CBCE340F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font" Target="fonts/Lora-bold.fntdata"/><Relationship Id="rId23" Type="http://schemas.openxmlformats.org/officeDocument/2006/relationships/slide" Target="slides/slide17.xml"/><Relationship Id="rId45" Type="http://schemas.openxmlformats.org/officeDocument/2006/relationships/font" Target="fonts/Lor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Lora-boldItalic.fntdata"/><Relationship Id="rId25" Type="http://schemas.openxmlformats.org/officeDocument/2006/relationships/slide" Target="slides/slide19.xml"/><Relationship Id="rId47" Type="http://schemas.openxmlformats.org/officeDocument/2006/relationships/font" Target="fonts/Lora-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6408e68f90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16408e68f90_1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6408e68f90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16408e68f90_1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6408e68f90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16408e68f90_1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6408e68f90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16408e68f90_1_1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6408e68f90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16408e68f90_1_1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6408e68f90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16408e68f90_1_1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6408e68f90_1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16408e68f90_1_2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af7e9ba35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14af7e9ba35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6408e68f90_1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16408e68f90_1_2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6408e68f90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g16408e68f90_1_2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6408e68f90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g16408e68f90_1_1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6408e68f90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16408e68f90_1_2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6408e68f90_1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16408e68f90_1_2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6408e68f90_1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g16408e68f90_1_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6408e68f90_1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16408e68f90_1_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6408e68f90_1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16408e68f90_1_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6408e68f90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16408e68f90_1_2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6408e68f90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16408e68f90_1_2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6408e68f90_1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16408e68f90_1_3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6408e68f90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16408e68f90_1_3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6408e68f90_1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16408e68f90_1_3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6408e68f9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g16408e68f90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6408e68f90_1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g16408e68f90_1_3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6408e68f90_1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g16408e68f90_1_3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4af7e9ba3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14af7e9ba35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4af52dc8de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14af52dc8de_1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4af52dc8de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g14af52dc8de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6408e68f90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16408e68f90_1_1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6408e68f90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g16408e68f90_1_2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4af7e9ba3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14af7e9ba35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4af7e9ba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4af7e9ba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6408e68f90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16408e68f90_1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6408e68f90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16408e68f90_1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6408e68f90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16408e68f90_1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6408e68f90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16408e68f90_1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 name="Shape 9"/>
        <p:cNvGrpSpPr/>
        <p:nvPr/>
      </p:nvGrpSpPr>
      <p:grpSpPr>
        <a:xfrm>
          <a:off x="0" y="0"/>
          <a:ext cx="0" cy="0"/>
          <a:chOff x="0" y="0"/>
          <a:chExt cx="0" cy="0"/>
        </a:xfrm>
      </p:grpSpPr>
      <p:sp>
        <p:nvSpPr>
          <p:cNvPr id="10" name="Google Shape;10;p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 name="Google Shape;14;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8" name="Google Shape;18;p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checkstyle.sourceforge.io/" TargetMode="External"/><Relationship Id="rId4" Type="http://schemas.openxmlformats.org/officeDocument/2006/relationships/hyperlink" Target="https://editorconfig.org/" TargetMode="External"/><Relationship Id="rId5" Type="http://schemas.openxmlformats.org/officeDocument/2006/relationships/hyperlink" Target="https://plugins.jetbrains.com/plugin/7973-sonarlint" TargetMode="External"/><Relationship Id="rId6"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hyperlink" Target="https://google.github.io/styleguide/javaguide.html" TargetMode="External"/><Relationship Id="rId5" Type="http://schemas.openxmlformats.org/officeDocument/2006/relationships/hyperlink" Target="https://www.oracle.com/technetwork/java/codeconventions-150003.pdf" TargetMode="External"/><Relationship Id="rId6" Type="http://schemas.openxmlformats.org/officeDocument/2006/relationships/hyperlink" Target="https://medium.com/swlh/the-must-know-clean-code-principles-1371a14a2e75" TargetMode="External"/><Relationship Id="rId7" Type="http://schemas.openxmlformats.org/officeDocument/2006/relationships/hyperlink" Target="https://medium.com/swlh/40-tips-that-will-change-your-coding-skills-forever-bf9d6b936ccc" TargetMode="External"/><Relationship Id="rId8" Type="http://schemas.openxmlformats.org/officeDocument/2006/relationships/hyperlink" Target="https://medium.com/javascript-in-plain-english/the-jargon-all-developers-should-know-5fc6b062818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git-scm.com/downloads" TargetMode="External"/><Relationship Id="rId4" Type="http://schemas.openxmlformats.org/officeDocument/2006/relationships/hyperlink" Target="https://github.com/git-guides/install-git" TargetMode="External"/><Relationship Id="rId5"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7.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github.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classroom.github.com/a/zIXXZTY0" TargetMode="External"/><Relationship Id="rId4" Type="http://schemas.openxmlformats.org/officeDocument/2006/relationships/image" Target="../media/image24.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www.jetbrains.com/idea/download/" TargetMode="External"/><Relationship Id="rId4" Type="http://schemas.openxmlformats.org/officeDocument/2006/relationships/image" Target="../media/image15.png"/><Relationship Id="rId5"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23.png"/><Relationship Id="rId5"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41.png"/><Relationship Id="rId5" Type="http://schemas.openxmlformats.org/officeDocument/2006/relationships/image" Target="../media/image42.png"/><Relationship Id="rId6"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drive.google.com/file/d/1OeWRtQqNFZUJwFf6U6zSrnOkHMY9JUo-/view" TargetMode="External"/><Relationship Id="rId4" Type="http://schemas.openxmlformats.org/officeDocument/2006/relationships/image" Target="../media/image3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8.png"/><Relationship Id="rId4" Type="http://schemas.openxmlformats.org/officeDocument/2006/relationships/image" Target="../media/image37.png"/><Relationship Id="rId5" Type="http://schemas.openxmlformats.org/officeDocument/2006/relationships/image" Target="../media/image46.png"/><Relationship Id="rId6"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git-scm.com/docs/gitignore#_description" TargetMode="Externa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www.jetbrains.com/idea/download/" TargetMode="External"/><Relationship Id="rId4" Type="http://schemas.openxmlformats.org/officeDocument/2006/relationships/hyperlink" Target="https://github.com/git-guides/install-git" TargetMode="External"/><Relationship Id="rId5" Type="http://schemas.openxmlformats.org/officeDocument/2006/relationships/hyperlink" Target="https://join.slack.com/t/ghj4ws12/shared_invite/zt-1ia90z37k-pNj8z~TIJg3FCrgwFQgo~Q" TargetMode="External"/><Relationship Id="rId6" Type="http://schemas.openxmlformats.org/officeDocument/2006/relationships/image" Target="../media/image4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www-cs-students.stanford.edu/~blynn/gitmagic/intl/ru/" TargetMode="External"/><Relationship Id="rId4" Type="http://schemas.openxmlformats.org/officeDocument/2006/relationships/hyperlink" Target="https://git-scm.com/book/en/v2" TargetMode="External"/><Relationship Id="rId5" Type="http://schemas.openxmlformats.org/officeDocument/2006/relationships/hyperlink" Target="https://docs.github.com/en/get-started/quickstart/set-up-gi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12.png"/><Relationship Id="rId5"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1037550"/>
            <a:ext cx="8520600" cy="841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3600"/>
              <a:buNone/>
            </a:pPr>
            <a:r>
              <a:rPr lang="ru"/>
              <a:t>Lesson 1: Introduction</a:t>
            </a:r>
            <a:endParaRPr/>
          </a:p>
        </p:txBody>
      </p:sp>
      <p:sp>
        <p:nvSpPr>
          <p:cNvPr id="55" name="Google Shape;5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56" name="Google Shape;56;p13"/>
          <p:cNvPicPr preferRelativeResize="0"/>
          <p:nvPr/>
        </p:nvPicPr>
        <p:blipFill>
          <a:blip r:embed="rId3">
            <a:alphaModFix/>
          </a:blip>
          <a:stretch>
            <a:fillRect/>
          </a:stretch>
        </p:blipFill>
        <p:spPr>
          <a:xfrm>
            <a:off x="6946350" y="4140675"/>
            <a:ext cx="1885950" cy="800100"/>
          </a:xfrm>
          <a:prstGeom prst="rect">
            <a:avLst/>
          </a:prstGeom>
          <a:noFill/>
          <a:ln>
            <a:noFill/>
          </a:ln>
        </p:spPr>
      </p:pic>
      <p:grpSp>
        <p:nvGrpSpPr>
          <p:cNvPr id="57" name="Google Shape;57;p13"/>
          <p:cNvGrpSpPr/>
          <p:nvPr/>
        </p:nvGrpSpPr>
        <p:grpSpPr>
          <a:xfrm>
            <a:off x="-25800" y="1916325"/>
            <a:ext cx="4970030" cy="1450"/>
            <a:chOff x="-25800" y="1916325"/>
            <a:chExt cx="4970030" cy="1450"/>
          </a:xfrm>
        </p:grpSpPr>
        <p:cxnSp>
          <p:nvCxnSpPr>
            <p:cNvPr id="58" name="Google Shape;58;p13"/>
            <p:cNvCxnSpPr/>
            <p:nvPr/>
          </p:nvCxnSpPr>
          <p:spPr>
            <a:xfrm>
              <a:off x="-25800" y="1916325"/>
              <a:ext cx="1907100" cy="0"/>
            </a:xfrm>
            <a:prstGeom prst="straightConnector1">
              <a:avLst/>
            </a:prstGeom>
            <a:noFill/>
            <a:ln cap="flat" cmpd="sng" w="76200">
              <a:solidFill>
                <a:schemeClr val="dk1"/>
              </a:solidFill>
              <a:prstDash val="solid"/>
              <a:round/>
              <a:headEnd len="med" w="med" type="none"/>
              <a:tailEnd len="med" w="med" type="none"/>
            </a:ln>
          </p:spPr>
        </p:cxnSp>
        <p:cxnSp>
          <p:nvCxnSpPr>
            <p:cNvPr id="59" name="Google Shape;59;p13"/>
            <p:cNvCxnSpPr/>
            <p:nvPr/>
          </p:nvCxnSpPr>
          <p:spPr>
            <a:xfrm>
              <a:off x="1881300" y="1917775"/>
              <a:ext cx="768300" cy="0"/>
            </a:xfrm>
            <a:prstGeom prst="straightConnector1">
              <a:avLst/>
            </a:prstGeom>
            <a:noFill/>
            <a:ln cap="flat" cmpd="sng" w="76200">
              <a:solidFill>
                <a:schemeClr val="accent5"/>
              </a:solidFill>
              <a:prstDash val="solid"/>
              <a:round/>
              <a:headEnd len="med" w="med" type="none"/>
              <a:tailEnd len="med" w="med" type="none"/>
            </a:ln>
          </p:spPr>
        </p:cxnSp>
        <p:cxnSp>
          <p:nvCxnSpPr>
            <p:cNvPr id="60" name="Google Shape;60;p13"/>
            <p:cNvCxnSpPr/>
            <p:nvPr/>
          </p:nvCxnSpPr>
          <p:spPr>
            <a:xfrm>
              <a:off x="2643300" y="1917775"/>
              <a:ext cx="768300" cy="0"/>
            </a:xfrm>
            <a:prstGeom prst="straightConnector1">
              <a:avLst/>
            </a:prstGeom>
            <a:noFill/>
            <a:ln cap="flat" cmpd="sng" w="76200">
              <a:solidFill>
                <a:srgbClr val="4A86E8"/>
              </a:solidFill>
              <a:prstDash val="solid"/>
              <a:round/>
              <a:headEnd len="med" w="med" type="none"/>
              <a:tailEnd len="med" w="med" type="none"/>
            </a:ln>
          </p:spPr>
        </p:cxnSp>
        <p:cxnSp>
          <p:nvCxnSpPr>
            <p:cNvPr id="61" name="Google Shape;61;p13"/>
            <p:cNvCxnSpPr/>
            <p:nvPr/>
          </p:nvCxnSpPr>
          <p:spPr>
            <a:xfrm>
              <a:off x="3405300" y="1917775"/>
              <a:ext cx="768300" cy="0"/>
            </a:xfrm>
            <a:prstGeom prst="straightConnector1">
              <a:avLst/>
            </a:prstGeom>
            <a:noFill/>
            <a:ln cap="flat" cmpd="sng" w="76200">
              <a:solidFill>
                <a:schemeClr val="accent4"/>
              </a:solidFill>
              <a:prstDash val="solid"/>
              <a:round/>
              <a:headEnd len="med" w="med" type="none"/>
              <a:tailEnd len="med" w="med" type="none"/>
            </a:ln>
          </p:spPr>
        </p:cxnSp>
        <p:cxnSp>
          <p:nvCxnSpPr>
            <p:cNvPr id="62" name="Google Shape;62;p13"/>
            <p:cNvCxnSpPr/>
            <p:nvPr/>
          </p:nvCxnSpPr>
          <p:spPr>
            <a:xfrm>
              <a:off x="4175930" y="1917775"/>
              <a:ext cx="768300" cy="0"/>
            </a:xfrm>
            <a:prstGeom prst="straightConnector1">
              <a:avLst/>
            </a:prstGeom>
            <a:noFill/>
            <a:ln cap="flat" cmpd="sng" w="76200">
              <a:solidFill>
                <a:srgbClr val="FF0000"/>
              </a:solidFill>
              <a:prstDash val="solid"/>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Why Offline is better?</a:t>
            </a:r>
            <a:endParaRPr/>
          </a:p>
        </p:txBody>
      </p:sp>
      <p:sp>
        <p:nvSpPr>
          <p:cNvPr id="140" name="Google Shape;14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41" name="Google Shape;141;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ru"/>
              <a:t>Better </a:t>
            </a:r>
            <a:r>
              <a:rPr lang="ru"/>
              <a:t>communication</a:t>
            </a:r>
            <a:r>
              <a:rPr lang="ru"/>
              <a:t> with lecturer</a:t>
            </a:r>
            <a:endParaRPr/>
          </a:p>
          <a:p>
            <a:pPr indent="-342900" lvl="0" marL="457200" rtl="0" algn="l">
              <a:lnSpc>
                <a:spcPct val="115000"/>
              </a:lnSpc>
              <a:spcBef>
                <a:spcPts val="0"/>
              </a:spcBef>
              <a:spcAft>
                <a:spcPts val="0"/>
              </a:spcAft>
              <a:buSzPts val="1800"/>
              <a:buChar char="●"/>
            </a:pPr>
            <a:r>
              <a:rPr lang="ru"/>
              <a:t>B</a:t>
            </a:r>
            <a:r>
              <a:rPr lang="ru"/>
              <a:t>etter focus</a:t>
            </a:r>
            <a:endParaRPr/>
          </a:p>
          <a:p>
            <a:pPr indent="-342900" lvl="0" marL="457200" rtl="0" algn="l">
              <a:lnSpc>
                <a:spcPct val="115000"/>
              </a:lnSpc>
              <a:spcBef>
                <a:spcPts val="0"/>
              </a:spcBef>
              <a:spcAft>
                <a:spcPts val="0"/>
              </a:spcAft>
              <a:buSzPts val="1800"/>
              <a:buChar char="●"/>
            </a:pPr>
            <a:r>
              <a:rPr lang="ru"/>
              <a:t>Better sound</a:t>
            </a:r>
            <a:endParaRPr/>
          </a:p>
          <a:p>
            <a:pPr indent="-342900" lvl="0" marL="457200" rtl="0" algn="l">
              <a:lnSpc>
                <a:spcPct val="115000"/>
              </a:lnSpc>
              <a:spcBef>
                <a:spcPts val="0"/>
              </a:spcBef>
              <a:spcAft>
                <a:spcPts val="0"/>
              </a:spcAft>
              <a:buSzPts val="1800"/>
              <a:buChar char="●"/>
            </a:pPr>
            <a:r>
              <a:rPr lang="ru"/>
              <a:t>Candies</a:t>
            </a:r>
            <a:endParaRPr/>
          </a:p>
          <a:p>
            <a:pPr indent="0" lvl="0" marL="457200" rtl="0" algn="l">
              <a:lnSpc>
                <a:spcPct val="115000"/>
              </a:lnSpc>
              <a:spcBef>
                <a:spcPts val="1200"/>
              </a:spcBef>
              <a:spcAft>
                <a:spcPts val="1200"/>
              </a:spcAft>
              <a:buNone/>
            </a:pPr>
            <a:r>
              <a:t/>
            </a:r>
            <a:endParaRPr/>
          </a:p>
        </p:txBody>
      </p:sp>
      <p:pic>
        <p:nvPicPr>
          <p:cNvPr id="142" name="Google Shape;142;p22"/>
          <p:cNvPicPr preferRelativeResize="0"/>
          <p:nvPr/>
        </p:nvPicPr>
        <p:blipFill>
          <a:blip r:embed="rId3">
            <a:alphaModFix/>
          </a:blip>
          <a:stretch>
            <a:fillRect/>
          </a:stretch>
        </p:blipFill>
        <p:spPr>
          <a:xfrm>
            <a:off x="3080600" y="1758450"/>
            <a:ext cx="5470202" cy="3076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Homework</a:t>
            </a:r>
            <a:endParaRPr/>
          </a:p>
        </p:txBody>
      </p:sp>
      <p:sp>
        <p:nvSpPr>
          <p:cNvPr id="148" name="Google Shape;14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49" name="Google Shape;149;p23"/>
          <p:cNvSpPr txBox="1"/>
          <p:nvPr>
            <p:ph idx="1" type="body"/>
          </p:nvPr>
        </p:nvSpPr>
        <p:spPr>
          <a:xfrm>
            <a:off x="311700" y="1152475"/>
            <a:ext cx="60675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ru"/>
              <a:t>After each lesson you will get a homework</a:t>
            </a:r>
            <a:endParaRPr/>
          </a:p>
          <a:p>
            <a:pPr indent="-342900" lvl="0" marL="457200" rtl="0" algn="l">
              <a:lnSpc>
                <a:spcPct val="115000"/>
              </a:lnSpc>
              <a:spcBef>
                <a:spcPts val="0"/>
              </a:spcBef>
              <a:spcAft>
                <a:spcPts val="0"/>
              </a:spcAft>
              <a:buSzPts val="1800"/>
              <a:buChar char="●"/>
            </a:pPr>
            <a:r>
              <a:rPr lang="ru"/>
              <a:t>Every homework has a deadline until Sunday</a:t>
            </a:r>
            <a:endParaRPr/>
          </a:p>
          <a:p>
            <a:pPr indent="-342900" lvl="0" marL="457200" rtl="0" algn="l">
              <a:lnSpc>
                <a:spcPct val="115000"/>
              </a:lnSpc>
              <a:spcBef>
                <a:spcPts val="0"/>
              </a:spcBef>
              <a:spcAft>
                <a:spcPts val="0"/>
              </a:spcAft>
              <a:buSzPts val="1800"/>
              <a:buChar char="●"/>
            </a:pPr>
            <a:r>
              <a:rPr lang="ru"/>
              <a:t>Each homework is reviewed by the lecturer</a:t>
            </a:r>
            <a:endParaRPr/>
          </a:p>
          <a:p>
            <a:pPr indent="-342900" lvl="0" marL="457200" rtl="0" algn="l">
              <a:lnSpc>
                <a:spcPct val="115000"/>
              </a:lnSpc>
              <a:spcBef>
                <a:spcPts val="0"/>
              </a:spcBef>
              <a:spcAft>
                <a:spcPts val="0"/>
              </a:spcAft>
              <a:buSzPts val="1800"/>
              <a:buChar char="●"/>
            </a:pPr>
            <a:r>
              <a:rPr lang="ru"/>
              <a:t>After review, lecturer gives feedback that you need to apply to your homework</a:t>
            </a:r>
            <a:endParaRPr/>
          </a:p>
          <a:p>
            <a:pPr indent="-342900" lvl="0" marL="457200" rtl="0" algn="l">
              <a:lnSpc>
                <a:spcPct val="115000"/>
              </a:lnSpc>
              <a:spcBef>
                <a:spcPts val="0"/>
              </a:spcBef>
              <a:spcAft>
                <a:spcPts val="0"/>
              </a:spcAft>
              <a:buSzPts val="1800"/>
              <a:buChar char="●"/>
            </a:pPr>
            <a:r>
              <a:rPr lang="ru"/>
              <a:t>Before you finish and apply all of the homework review recommendations, you cannot move on to the next homework</a:t>
            </a:r>
            <a:endParaRPr/>
          </a:p>
          <a:p>
            <a:pPr indent="-342900" lvl="0" marL="457200" rtl="0" algn="l">
              <a:lnSpc>
                <a:spcPct val="115000"/>
              </a:lnSpc>
              <a:spcBef>
                <a:spcPts val="0"/>
              </a:spcBef>
              <a:spcAft>
                <a:spcPts val="0"/>
              </a:spcAft>
              <a:buSzPts val="1800"/>
              <a:buChar char="●"/>
            </a:pPr>
            <a:r>
              <a:rPr lang="ru"/>
              <a:t>Each homework is graded by the teacher.</a:t>
            </a:r>
            <a:endParaRPr/>
          </a:p>
        </p:txBody>
      </p:sp>
      <p:pic>
        <p:nvPicPr>
          <p:cNvPr id="150" name="Google Shape;150;p23"/>
          <p:cNvPicPr preferRelativeResize="0"/>
          <p:nvPr/>
        </p:nvPicPr>
        <p:blipFill>
          <a:blip r:embed="rId3">
            <a:alphaModFix/>
          </a:blip>
          <a:stretch>
            <a:fillRect/>
          </a:stretch>
        </p:blipFill>
        <p:spPr>
          <a:xfrm>
            <a:off x="6200725" y="323324"/>
            <a:ext cx="2615300" cy="3566324"/>
          </a:xfrm>
          <a:prstGeom prst="rect">
            <a:avLst/>
          </a:prstGeom>
          <a:noFill/>
          <a:ln>
            <a:noFill/>
          </a:ln>
        </p:spPr>
      </p:pic>
      <p:pic>
        <p:nvPicPr>
          <p:cNvPr id="151" name="Google Shape;151;p23"/>
          <p:cNvPicPr preferRelativeResize="0"/>
          <p:nvPr/>
        </p:nvPicPr>
        <p:blipFill>
          <a:blip r:embed="rId4">
            <a:alphaModFix/>
          </a:blip>
          <a:stretch>
            <a:fillRect/>
          </a:stretch>
        </p:blipFill>
        <p:spPr>
          <a:xfrm>
            <a:off x="6079625" y="2881388"/>
            <a:ext cx="2857500" cy="1895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Homework types</a:t>
            </a:r>
            <a:endParaRPr/>
          </a:p>
        </p:txBody>
      </p:sp>
      <p:sp>
        <p:nvSpPr>
          <p:cNvPr id="157" name="Google Shape;157;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graphicFrame>
        <p:nvGraphicFramePr>
          <p:cNvPr id="158" name="Google Shape;158;p24"/>
          <p:cNvGraphicFramePr/>
          <p:nvPr/>
        </p:nvGraphicFramePr>
        <p:xfrm>
          <a:off x="952500" y="1491290"/>
          <a:ext cx="3000000" cy="3000000"/>
        </p:xfrm>
        <a:graphic>
          <a:graphicData uri="http://schemas.openxmlformats.org/drawingml/2006/table">
            <a:tbl>
              <a:tblPr>
                <a:noFill/>
                <a:tableStyleId>{81927733-240D-41E6-AFF9-1E9CBCE340FC}</a:tableStyleId>
              </a:tblPr>
              <a:tblGrid>
                <a:gridCol w="3619500"/>
                <a:gridCol w="3619500"/>
              </a:tblGrid>
              <a:tr h="403000">
                <a:tc>
                  <a:txBody>
                    <a:bodyPr/>
                    <a:lstStyle/>
                    <a:p>
                      <a:pPr indent="0" lvl="0" marL="0" rtl="0" algn="ctr">
                        <a:spcBef>
                          <a:spcPts val="0"/>
                        </a:spcBef>
                        <a:spcAft>
                          <a:spcPts val="0"/>
                        </a:spcAft>
                        <a:buNone/>
                      </a:pPr>
                      <a:r>
                        <a:rPr b="1" lang="ru">
                          <a:solidFill>
                            <a:schemeClr val="lt2"/>
                          </a:solidFill>
                        </a:rPr>
                        <a:t>Java Core</a:t>
                      </a:r>
                      <a:endParaRPr b="1">
                        <a:solidFill>
                          <a:schemeClr val="lt2"/>
                        </a:solidFill>
                      </a:endParaRPr>
                    </a:p>
                  </a:txBody>
                  <a:tcPr marT="91425" marB="91425" marR="91425" marL="91425" anchor="ctr">
                    <a:solidFill>
                      <a:schemeClr val="dk2"/>
                    </a:solidFill>
                  </a:tcPr>
                </a:tc>
                <a:tc>
                  <a:txBody>
                    <a:bodyPr/>
                    <a:lstStyle/>
                    <a:p>
                      <a:pPr indent="0" lvl="0" marL="0" rtl="0" algn="ctr">
                        <a:spcBef>
                          <a:spcPts val="0"/>
                        </a:spcBef>
                        <a:spcAft>
                          <a:spcPts val="0"/>
                        </a:spcAft>
                        <a:buNone/>
                      </a:pPr>
                      <a:r>
                        <a:rPr b="1" lang="ru">
                          <a:solidFill>
                            <a:schemeClr val="lt2"/>
                          </a:solidFill>
                        </a:rPr>
                        <a:t>Java for Web</a:t>
                      </a:r>
                      <a:endParaRPr b="1">
                        <a:solidFill>
                          <a:schemeClr val="lt2"/>
                        </a:solidFill>
                      </a:endParaRPr>
                    </a:p>
                  </a:txBody>
                  <a:tcPr marT="91425" marB="91425" marR="91425" marL="91425" anchor="ctr">
                    <a:solidFill>
                      <a:schemeClr val="dk2"/>
                    </a:solidFill>
                  </a:tcPr>
                </a:tc>
              </a:tr>
              <a:tr h="1515600">
                <a:tc>
                  <a:txBody>
                    <a:bodyPr/>
                    <a:lstStyle/>
                    <a:p>
                      <a:pPr indent="0" lvl="0" marL="0" rtl="0" algn="l">
                        <a:spcBef>
                          <a:spcPts val="0"/>
                        </a:spcBef>
                        <a:spcAft>
                          <a:spcPts val="0"/>
                        </a:spcAft>
                        <a:buNone/>
                      </a:pPr>
                      <a:r>
                        <a:rPr lang="ru">
                          <a:solidFill>
                            <a:schemeClr val="lt2"/>
                          </a:solidFill>
                        </a:rPr>
                        <a:t>Every homework task will be dedicated only to specific topic and code will not be related on previous homeworks</a:t>
                      </a:r>
                      <a:endParaRPr>
                        <a:solidFill>
                          <a:schemeClr val="lt2"/>
                        </a:solidFill>
                      </a:endParaRPr>
                    </a:p>
                  </a:txBody>
                  <a:tcPr marT="91425" marB="91425" marR="91425" marL="91425"/>
                </a:tc>
                <a:tc>
                  <a:txBody>
                    <a:bodyPr/>
                    <a:lstStyle/>
                    <a:p>
                      <a:pPr indent="0" lvl="0" marL="0" rtl="0" algn="l">
                        <a:spcBef>
                          <a:spcPts val="0"/>
                        </a:spcBef>
                        <a:spcAft>
                          <a:spcPts val="0"/>
                        </a:spcAft>
                        <a:buNone/>
                      </a:pPr>
                      <a:r>
                        <a:rPr lang="ru">
                          <a:solidFill>
                            <a:schemeClr val="lt2"/>
                          </a:solidFill>
                        </a:rPr>
                        <a:t>Every homework task related to each other and as a final result we will get an fully functional project</a:t>
                      </a:r>
                      <a:endParaRPr>
                        <a:solidFill>
                          <a:schemeClr val="lt2"/>
                        </a:solidFill>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Homework quality control</a:t>
            </a:r>
            <a:endParaRPr/>
          </a:p>
        </p:txBody>
      </p:sp>
      <p:sp>
        <p:nvSpPr>
          <p:cNvPr id="164" name="Google Shape;16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65" name="Google Shape;165;p25"/>
          <p:cNvSpPr txBox="1"/>
          <p:nvPr>
            <p:ph idx="1" type="body"/>
          </p:nvPr>
        </p:nvSpPr>
        <p:spPr>
          <a:xfrm>
            <a:off x="311700" y="1152475"/>
            <a:ext cx="4260300" cy="34164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Char char="●"/>
            </a:pPr>
            <a:r>
              <a:rPr lang="ru"/>
              <a:t>Code is formatted</a:t>
            </a:r>
            <a:endParaRPr/>
          </a:p>
          <a:p>
            <a:pPr indent="-342900" lvl="0" marL="457200" rtl="0" algn="l">
              <a:lnSpc>
                <a:spcPct val="115000"/>
              </a:lnSpc>
              <a:spcBef>
                <a:spcPts val="0"/>
              </a:spcBef>
              <a:spcAft>
                <a:spcPts val="0"/>
              </a:spcAft>
              <a:buSzPts val="1800"/>
              <a:buChar char="●"/>
            </a:pPr>
            <a:r>
              <a:rPr lang="ru"/>
              <a:t>Code is organized</a:t>
            </a:r>
            <a:endParaRPr/>
          </a:p>
          <a:p>
            <a:pPr indent="-342900" lvl="0" marL="457200" rtl="0" algn="l">
              <a:lnSpc>
                <a:spcPct val="115000"/>
              </a:lnSpc>
              <a:spcBef>
                <a:spcPts val="0"/>
              </a:spcBef>
              <a:spcAft>
                <a:spcPts val="0"/>
              </a:spcAft>
              <a:buSzPts val="1800"/>
              <a:buChar char="●"/>
            </a:pPr>
            <a:r>
              <a:rPr lang="ru"/>
              <a:t>Code is verified</a:t>
            </a:r>
            <a:endParaRPr/>
          </a:p>
          <a:p>
            <a:pPr indent="0" lvl="0" marL="45720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rPr lang="ru"/>
              <a:t>Tools that can help:</a:t>
            </a:r>
            <a:endParaRPr/>
          </a:p>
          <a:p>
            <a:pPr indent="-342900" lvl="0" marL="457200" rtl="0" algn="l">
              <a:lnSpc>
                <a:spcPct val="115000"/>
              </a:lnSpc>
              <a:spcBef>
                <a:spcPts val="1200"/>
              </a:spcBef>
              <a:spcAft>
                <a:spcPts val="0"/>
              </a:spcAft>
              <a:buSzPts val="1800"/>
              <a:buAutoNum type="arabicPeriod"/>
            </a:pPr>
            <a:r>
              <a:rPr lang="ru" u="sng">
                <a:solidFill>
                  <a:schemeClr val="hlink"/>
                </a:solidFill>
                <a:hlinkClick r:id="rId3"/>
              </a:rPr>
              <a:t>CheckStyle</a:t>
            </a:r>
            <a:endParaRPr/>
          </a:p>
          <a:p>
            <a:pPr indent="-342900" lvl="0" marL="457200" rtl="0" algn="l">
              <a:lnSpc>
                <a:spcPct val="115000"/>
              </a:lnSpc>
              <a:spcBef>
                <a:spcPts val="0"/>
              </a:spcBef>
              <a:spcAft>
                <a:spcPts val="0"/>
              </a:spcAft>
              <a:buSzPts val="1800"/>
              <a:buAutoNum type="arabicPeriod"/>
            </a:pPr>
            <a:r>
              <a:rPr lang="ru" u="sng">
                <a:solidFill>
                  <a:schemeClr val="hlink"/>
                </a:solidFill>
                <a:hlinkClick r:id="rId4"/>
              </a:rPr>
              <a:t>EditorConfig</a:t>
            </a:r>
            <a:endParaRPr/>
          </a:p>
          <a:p>
            <a:pPr indent="-342900" lvl="0" marL="457200" rtl="0" algn="l">
              <a:lnSpc>
                <a:spcPct val="115000"/>
              </a:lnSpc>
              <a:spcBef>
                <a:spcPts val="0"/>
              </a:spcBef>
              <a:spcAft>
                <a:spcPts val="0"/>
              </a:spcAft>
              <a:buSzPts val="1800"/>
              <a:buAutoNum type="arabicPeriod"/>
            </a:pPr>
            <a:r>
              <a:rPr lang="ru" u="sng">
                <a:solidFill>
                  <a:schemeClr val="hlink"/>
                </a:solidFill>
                <a:hlinkClick r:id="rId5"/>
              </a:rPr>
              <a:t>SonarLint</a:t>
            </a:r>
            <a:endParaRPr/>
          </a:p>
          <a:p>
            <a:pPr indent="0" lvl="0" marL="0" rtl="0" algn="l">
              <a:lnSpc>
                <a:spcPct val="100000"/>
              </a:lnSpc>
              <a:spcBef>
                <a:spcPts val="1200"/>
              </a:spcBef>
              <a:spcAft>
                <a:spcPts val="0"/>
              </a:spcAft>
              <a:buNone/>
            </a:pPr>
            <a:r>
              <a:t/>
            </a:r>
            <a:endParaRPr sz="900"/>
          </a:p>
        </p:txBody>
      </p:sp>
      <p:pic>
        <p:nvPicPr>
          <p:cNvPr id="166" name="Google Shape;166;p25"/>
          <p:cNvPicPr preferRelativeResize="0"/>
          <p:nvPr/>
        </p:nvPicPr>
        <p:blipFill rotWithShape="1">
          <a:blip r:embed="rId6">
            <a:alphaModFix/>
          </a:blip>
          <a:srcRect b="6278" l="0" r="0" t="13329"/>
          <a:stretch/>
        </p:blipFill>
        <p:spPr>
          <a:xfrm>
            <a:off x="4849425" y="970825"/>
            <a:ext cx="3982875" cy="3201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Good coding practices</a:t>
            </a:r>
            <a:endParaRPr/>
          </a:p>
        </p:txBody>
      </p:sp>
      <p:sp>
        <p:nvSpPr>
          <p:cNvPr id="172" name="Google Shape;172;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173" name="Google Shape;173;p26"/>
          <p:cNvPicPr preferRelativeResize="0"/>
          <p:nvPr/>
        </p:nvPicPr>
        <p:blipFill>
          <a:blip r:embed="rId3">
            <a:alphaModFix/>
          </a:blip>
          <a:stretch>
            <a:fillRect/>
          </a:stretch>
        </p:blipFill>
        <p:spPr>
          <a:xfrm>
            <a:off x="4489750" y="1074749"/>
            <a:ext cx="4269450" cy="3335500"/>
          </a:xfrm>
          <a:prstGeom prst="rect">
            <a:avLst/>
          </a:prstGeom>
          <a:noFill/>
          <a:ln>
            <a:noFill/>
          </a:ln>
        </p:spPr>
      </p:pic>
      <p:sp>
        <p:nvSpPr>
          <p:cNvPr id="174" name="Google Shape;174;p26"/>
          <p:cNvSpPr txBox="1"/>
          <p:nvPr>
            <p:ph idx="1" type="body"/>
          </p:nvPr>
        </p:nvSpPr>
        <p:spPr>
          <a:xfrm>
            <a:off x="311700" y="1152475"/>
            <a:ext cx="43227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ru"/>
              <a:t>Java Code Convention: </a:t>
            </a:r>
            <a:r>
              <a:rPr lang="ru" u="sng">
                <a:solidFill>
                  <a:schemeClr val="hlink"/>
                </a:solidFill>
                <a:hlinkClick r:id="rId4"/>
              </a:rPr>
              <a:t>by Google</a:t>
            </a:r>
            <a:r>
              <a:rPr lang="ru"/>
              <a:t>, </a:t>
            </a:r>
            <a:r>
              <a:rPr lang="ru" u="sng">
                <a:solidFill>
                  <a:schemeClr val="hlink"/>
                </a:solidFill>
                <a:hlinkClick r:id="rId5"/>
              </a:rPr>
              <a:t>by Oracle</a:t>
            </a:r>
            <a:endParaRPr/>
          </a:p>
          <a:p>
            <a:pPr indent="-342900" lvl="0" marL="457200" rtl="0" algn="l">
              <a:spcBef>
                <a:spcPts val="0"/>
              </a:spcBef>
              <a:spcAft>
                <a:spcPts val="0"/>
              </a:spcAft>
              <a:buSzPts val="1800"/>
              <a:buChar char="●"/>
            </a:pPr>
            <a:r>
              <a:rPr lang="ru" u="sng">
                <a:solidFill>
                  <a:schemeClr val="hlink"/>
                </a:solidFill>
                <a:hlinkClick r:id="rId6"/>
              </a:rPr>
              <a:t>Clean code principles</a:t>
            </a:r>
            <a:endParaRPr/>
          </a:p>
          <a:p>
            <a:pPr indent="-342900" lvl="0" marL="457200" rtl="0" algn="l">
              <a:spcBef>
                <a:spcPts val="0"/>
              </a:spcBef>
              <a:spcAft>
                <a:spcPts val="0"/>
              </a:spcAft>
              <a:buSzPts val="1800"/>
              <a:buChar char="●"/>
            </a:pPr>
            <a:r>
              <a:rPr lang="ru" u="sng">
                <a:solidFill>
                  <a:schemeClr val="hlink"/>
                </a:solidFill>
                <a:hlinkClick r:id="rId7"/>
              </a:rPr>
              <a:t>40 Tips that will change your coding skills forever</a:t>
            </a:r>
            <a:endParaRPr/>
          </a:p>
          <a:p>
            <a:pPr indent="-342900" lvl="0" marL="457200" rtl="0" algn="l">
              <a:spcBef>
                <a:spcPts val="0"/>
              </a:spcBef>
              <a:spcAft>
                <a:spcPts val="0"/>
              </a:spcAft>
              <a:buSzPts val="1800"/>
              <a:buChar char="●"/>
            </a:pPr>
            <a:r>
              <a:rPr lang="ru" u="sng">
                <a:solidFill>
                  <a:schemeClr val="hlink"/>
                </a:solidFill>
                <a:hlinkClick r:id="rId8"/>
              </a:rPr>
              <a:t>Developers jargon</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Books:</a:t>
            </a:r>
            <a:endParaRPr/>
          </a:p>
          <a:p>
            <a:pPr indent="-342900" lvl="0" marL="457200" rtl="0" algn="l">
              <a:spcBef>
                <a:spcPts val="0"/>
              </a:spcBef>
              <a:spcAft>
                <a:spcPts val="0"/>
              </a:spcAft>
              <a:buSzPts val="1800"/>
              <a:buChar char="●"/>
            </a:pPr>
            <a:r>
              <a:rPr lang="ru"/>
              <a:t>“Clean Code” and other by Robert Martin</a:t>
            </a:r>
            <a:endParaRPr/>
          </a:p>
          <a:p>
            <a:pPr indent="-342900" lvl="0" marL="457200" rtl="0" algn="l">
              <a:spcBef>
                <a:spcPts val="0"/>
              </a:spcBef>
              <a:spcAft>
                <a:spcPts val="0"/>
              </a:spcAft>
              <a:buSzPts val="1800"/>
              <a:buChar char="●"/>
            </a:pPr>
            <a:r>
              <a:rPr lang="ru"/>
              <a:t>“Java: The Complete Reference” by Herbert Schildt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Q</a:t>
            </a:r>
            <a:r>
              <a:rPr lang="ru"/>
              <a:t>uestions &amp; Answers</a:t>
            </a:r>
            <a:endParaRPr/>
          </a:p>
        </p:txBody>
      </p:sp>
      <p:sp>
        <p:nvSpPr>
          <p:cNvPr id="180" name="Google Shape;18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81" name="Google Shape;181;p27"/>
          <p:cNvSpPr txBox="1"/>
          <p:nvPr>
            <p:ph idx="1" type="body"/>
          </p:nvPr>
        </p:nvSpPr>
        <p:spPr>
          <a:xfrm>
            <a:off x="311700" y="2407525"/>
            <a:ext cx="8520600" cy="2161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a:p>
        </p:txBody>
      </p:sp>
      <p:sp>
        <p:nvSpPr>
          <p:cNvPr id="182" name="Google Shape;182;p27"/>
          <p:cNvSpPr/>
          <p:nvPr/>
        </p:nvSpPr>
        <p:spPr>
          <a:xfrm>
            <a:off x="393300" y="1116225"/>
            <a:ext cx="8357400" cy="119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i="1" lang="ru" sz="2000">
                <a:solidFill>
                  <a:schemeClr val="lt2"/>
                </a:solidFill>
                <a:latin typeface="Lora"/>
                <a:ea typeface="Lora"/>
                <a:cs typeface="Lora"/>
                <a:sym typeface="Lora"/>
              </a:rPr>
              <a:t>“</a:t>
            </a:r>
            <a:r>
              <a:rPr i="1" lang="ru" sz="2000">
                <a:solidFill>
                  <a:schemeClr val="lt2"/>
                </a:solidFill>
                <a:latin typeface="Lora"/>
                <a:ea typeface="Lora"/>
                <a:cs typeface="Lora"/>
                <a:sym typeface="Lora"/>
              </a:rPr>
              <a:t>Asking questions is a good way to learn more”</a:t>
            </a:r>
            <a:endParaRPr i="1" sz="2000">
              <a:solidFill>
                <a:schemeClr val="lt2"/>
              </a:solidFill>
              <a:latin typeface="Lora"/>
              <a:ea typeface="Lora"/>
              <a:cs typeface="Lora"/>
              <a:sym typeface="Lora"/>
            </a:endParaRPr>
          </a:p>
          <a:p>
            <a:pPr indent="0" lvl="0" marL="0" rtl="0" algn="ctr">
              <a:lnSpc>
                <a:spcPct val="115000"/>
              </a:lnSpc>
              <a:spcBef>
                <a:spcPts val="1200"/>
              </a:spcBef>
              <a:spcAft>
                <a:spcPts val="1200"/>
              </a:spcAft>
              <a:buNone/>
            </a:pPr>
            <a:r>
              <a:rPr i="1" lang="ru" sz="1800">
                <a:solidFill>
                  <a:schemeClr val="lt2"/>
                </a:solidFill>
                <a:latin typeface="Lora"/>
                <a:ea typeface="Lora"/>
                <a:cs typeface="Lora"/>
                <a:sym typeface="Lora"/>
              </a:rPr>
              <a:t>										</a:t>
            </a:r>
            <a:r>
              <a:rPr i="1" lang="ru">
                <a:solidFill>
                  <a:schemeClr val="lt2"/>
                </a:solidFill>
                <a:latin typeface="Lora"/>
                <a:ea typeface="Lora"/>
                <a:cs typeface="Lora"/>
                <a:sym typeface="Lora"/>
              </a:rPr>
              <a:t>@Yaroslav Brahinets</a:t>
            </a:r>
            <a:endParaRPr>
              <a:solidFill>
                <a:schemeClr val="lt2"/>
              </a:solidFill>
              <a:latin typeface="Lora"/>
              <a:ea typeface="Lora"/>
              <a:cs typeface="Lora"/>
              <a:sym typeface="Lor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Version Control</a:t>
            </a:r>
            <a:endParaRPr/>
          </a:p>
        </p:txBody>
      </p:sp>
      <p:sp>
        <p:nvSpPr>
          <p:cNvPr id="188" name="Google Shape;188;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89" name="Google Shape;189;p28"/>
          <p:cNvSpPr txBox="1"/>
          <p:nvPr>
            <p:ph idx="1" type="body"/>
          </p:nvPr>
        </p:nvSpPr>
        <p:spPr>
          <a:xfrm>
            <a:off x="311700" y="1138675"/>
            <a:ext cx="4184700" cy="3430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ru"/>
              <a:t>Version control, also known as source control, is the practice of tracking and managing changes to software code.</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rPr lang="ru"/>
              <a:t>Version control systems are software tools that help software teams manage changes to source code over time.</a:t>
            </a:r>
            <a:endParaRPr/>
          </a:p>
        </p:txBody>
      </p:sp>
      <p:pic>
        <p:nvPicPr>
          <p:cNvPr id="190" name="Google Shape;190;p28"/>
          <p:cNvPicPr preferRelativeResize="0"/>
          <p:nvPr/>
        </p:nvPicPr>
        <p:blipFill>
          <a:blip r:embed="rId3">
            <a:alphaModFix/>
          </a:blip>
          <a:stretch>
            <a:fillRect/>
          </a:stretch>
        </p:blipFill>
        <p:spPr>
          <a:xfrm>
            <a:off x="5784025" y="747900"/>
            <a:ext cx="3048273" cy="382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Programming technologies: Git</a:t>
            </a:r>
            <a:endParaRPr/>
          </a:p>
        </p:txBody>
      </p:sp>
      <p:sp>
        <p:nvSpPr>
          <p:cNvPr id="196" name="Google Shape;196;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97" name="Google Shape;197;p29"/>
          <p:cNvSpPr txBox="1"/>
          <p:nvPr>
            <p:ph idx="1" type="body"/>
          </p:nvPr>
        </p:nvSpPr>
        <p:spPr>
          <a:xfrm>
            <a:off x="311700" y="2696338"/>
            <a:ext cx="8520600" cy="18726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ru"/>
              <a:t>Download Git from the </a:t>
            </a:r>
            <a:r>
              <a:rPr lang="ru" u="sng">
                <a:solidFill>
                  <a:schemeClr val="hlink"/>
                </a:solidFill>
                <a:hlinkClick r:id="rId3"/>
              </a:rPr>
              <a:t>official website</a:t>
            </a:r>
            <a:r>
              <a:rPr lang="ru"/>
              <a:t> or </a:t>
            </a:r>
            <a:r>
              <a:rPr lang="ru" u="sng">
                <a:solidFill>
                  <a:schemeClr val="hlink"/>
                </a:solidFill>
                <a:hlinkClick r:id="rId4"/>
              </a:rPr>
              <a:t>GitHub instruction</a:t>
            </a:r>
            <a:r>
              <a:rPr lang="ru"/>
              <a:t>.</a:t>
            </a:r>
            <a:endParaRPr/>
          </a:p>
        </p:txBody>
      </p:sp>
      <p:sp>
        <p:nvSpPr>
          <p:cNvPr id="198" name="Google Shape;198;p29"/>
          <p:cNvSpPr/>
          <p:nvPr/>
        </p:nvSpPr>
        <p:spPr>
          <a:xfrm>
            <a:off x="393300" y="1116225"/>
            <a:ext cx="8357400" cy="1455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lnSpc>
                <a:spcPct val="100000"/>
              </a:lnSpc>
              <a:spcBef>
                <a:spcPts val="0"/>
              </a:spcBef>
              <a:spcAft>
                <a:spcPts val="0"/>
              </a:spcAft>
              <a:buNone/>
            </a:pPr>
            <a:r>
              <a:rPr i="1" lang="ru" sz="1600">
                <a:solidFill>
                  <a:schemeClr val="lt2"/>
                </a:solidFill>
                <a:latin typeface="Lora"/>
                <a:ea typeface="Lora"/>
                <a:cs typeface="Lora"/>
                <a:sym typeface="Lora"/>
              </a:rPr>
              <a:t>“Git is free and open source software for distributed version control: tracking changes in any set of files, usually used for coordinating work among programmers collaboratively developing source code during software development.”</a:t>
            </a:r>
            <a:endParaRPr i="1" sz="1600">
              <a:solidFill>
                <a:schemeClr val="lt2"/>
              </a:solidFill>
              <a:latin typeface="Lora"/>
              <a:ea typeface="Lora"/>
              <a:cs typeface="Lora"/>
              <a:sym typeface="Lora"/>
            </a:endParaRPr>
          </a:p>
          <a:p>
            <a:pPr indent="0" lvl="0" marL="0" rtl="0" algn="ctr">
              <a:lnSpc>
                <a:spcPct val="100000"/>
              </a:lnSpc>
              <a:spcBef>
                <a:spcPts val="1200"/>
              </a:spcBef>
              <a:spcAft>
                <a:spcPts val="1200"/>
              </a:spcAft>
              <a:buNone/>
            </a:pPr>
            <a:r>
              <a:rPr i="1" lang="ru" sz="1800">
                <a:solidFill>
                  <a:schemeClr val="lt2"/>
                </a:solidFill>
                <a:latin typeface="Lora"/>
                <a:ea typeface="Lora"/>
                <a:cs typeface="Lora"/>
                <a:sym typeface="Lora"/>
              </a:rPr>
              <a:t>										</a:t>
            </a:r>
            <a:r>
              <a:rPr i="1" lang="ru">
                <a:solidFill>
                  <a:schemeClr val="lt2"/>
                </a:solidFill>
                <a:latin typeface="Lora"/>
                <a:ea typeface="Lora"/>
                <a:cs typeface="Lora"/>
                <a:sym typeface="Lora"/>
              </a:rPr>
              <a:t>@Wikipedia</a:t>
            </a:r>
            <a:endParaRPr>
              <a:solidFill>
                <a:schemeClr val="lt2"/>
              </a:solidFill>
              <a:latin typeface="Lora"/>
              <a:ea typeface="Lora"/>
              <a:cs typeface="Lora"/>
              <a:sym typeface="Lora"/>
            </a:endParaRPr>
          </a:p>
        </p:txBody>
      </p:sp>
      <p:pic>
        <p:nvPicPr>
          <p:cNvPr id="199" name="Google Shape;199;p29"/>
          <p:cNvPicPr preferRelativeResize="0"/>
          <p:nvPr/>
        </p:nvPicPr>
        <p:blipFill>
          <a:blip r:embed="rId5">
            <a:alphaModFix/>
          </a:blip>
          <a:stretch>
            <a:fillRect/>
          </a:stretch>
        </p:blipFill>
        <p:spPr>
          <a:xfrm>
            <a:off x="6878099" y="3046299"/>
            <a:ext cx="1872600" cy="1872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spcBef>
                <a:spcPts val="0"/>
              </a:spcBef>
              <a:spcAft>
                <a:spcPts val="0"/>
              </a:spcAft>
              <a:buSzPct val="111111"/>
              <a:buNone/>
            </a:pPr>
            <a:r>
              <a:rPr lang="ru"/>
              <a:t>Programming technologies: GitHub</a:t>
            </a:r>
            <a:endParaRPr/>
          </a:p>
          <a:p>
            <a:pPr indent="0" lvl="0" marL="0" rtl="0" algn="l">
              <a:lnSpc>
                <a:spcPct val="100000"/>
              </a:lnSpc>
              <a:spcBef>
                <a:spcPts val="0"/>
              </a:spcBef>
              <a:spcAft>
                <a:spcPts val="0"/>
              </a:spcAft>
              <a:buSzPct val="111111"/>
              <a:buNone/>
            </a:pPr>
            <a:r>
              <a:t/>
            </a:r>
            <a:endParaRPr/>
          </a:p>
        </p:txBody>
      </p:sp>
      <p:sp>
        <p:nvSpPr>
          <p:cNvPr id="205" name="Google Shape;205;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206" name="Google Shape;206;p30"/>
          <p:cNvPicPr preferRelativeResize="0"/>
          <p:nvPr/>
        </p:nvPicPr>
        <p:blipFill>
          <a:blip r:embed="rId3">
            <a:alphaModFix/>
          </a:blip>
          <a:stretch>
            <a:fillRect/>
          </a:stretch>
        </p:blipFill>
        <p:spPr>
          <a:xfrm>
            <a:off x="5911650" y="2936400"/>
            <a:ext cx="3486551" cy="1961176"/>
          </a:xfrm>
          <a:prstGeom prst="rect">
            <a:avLst/>
          </a:prstGeom>
          <a:noFill/>
          <a:ln>
            <a:noFill/>
          </a:ln>
        </p:spPr>
      </p:pic>
      <p:sp>
        <p:nvSpPr>
          <p:cNvPr id="207" name="Google Shape;207;p30"/>
          <p:cNvSpPr/>
          <p:nvPr/>
        </p:nvSpPr>
        <p:spPr>
          <a:xfrm>
            <a:off x="393300" y="1116225"/>
            <a:ext cx="8357400" cy="1455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lnSpc>
                <a:spcPct val="100000"/>
              </a:lnSpc>
              <a:spcBef>
                <a:spcPts val="0"/>
              </a:spcBef>
              <a:spcAft>
                <a:spcPts val="0"/>
              </a:spcAft>
              <a:buNone/>
            </a:pPr>
            <a:r>
              <a:rPr i="1" lang="ru" sz="1600">
                <a:solidFill>
                  <a:schemeClr val="lt2"/>
                </a:solidFill>
                <a:latin typeface="Lora"/>
                <a:ea typeface="Lora"/>
                <a:cs typeface="Lora"/>
                <a:sym typeface="Lora"/>
              </a:rPr>
              <a:t>“</a:t>
            </a:r>
            <a:r>
              <a:rPr i="1" lang="ru" sz="1600">
                <a:solidFill>
                  <a:schemeClr val="lt2"/>
                </a:solidFill>
                <a:latin typeface="Lora"/>
                <a:ea typeface="Lora"/>
                <a:cs typeface="Lora"/>
                <a:sym typeface="Lora"/>
              </a:rPr>
              <a:t>GitHub is an online software development platform used for storing, tracking, and collaborating on software projects. It enables developers to upload their own code files and to collaborate with fellow developers on open-source projects</a:t>
            </a:r>
            <a:r>
              <a:rPr i="1" lang="ru" sz="1600">
                <a:solidFill>
                  <a:schemeClr val="lt2"/>
                </a:solidFill>
                <a:latin typeface="Lora"/>
                <a:ea typeface="Lora"/>
                <a:cs typeface="Lora"/>
                <a:sym typeface="Lora"/>
              </a:rPr>
              <a:t>.”</a:t>
            </a:r>
            <a:endParaRPr i="1" sz="1600">
              <a:solidFill>
                <a:schemeClr val="lt2"/>
              </a:solidFill>
              <a:latin typeface="Lora"/>
              <a:ea typeface="Lora"/>
              <a:cs typeface="Lora"/>
              <a:sym typeface="Lora"/>
            </a:endParaRPr>
          </a:p>
          <a:p>
            <a:pPr indent="0" lvl="0" marL="0" rtl="0" algn="ctr">
              <a:lnSpc>
                <a:spcPct val="100000"/>
              </a:lnSpc>
              <a:spcBef>
                <a:spcPts val="1200"/>
              </a:spcBef>
              <a:spcAft>
                <a:spcPts val="1200"/>
              </a:spcAft>
              <a:buNone/>
            </a:pPr>
            <a:r>
              <a:rPr i="1" lang="ru" sz="1800">
                <a:solidFill>
                  <a:schemeClr val="lt2"/>
                </a:solidFill>
                <a:latin typeface="Lora"/>
                <a:ea typeface="Lora"/>
                <a:cs typeface="Lora"/>
                <a:sym typeface="Lora"/>
              </a:rPr>
              <a:t>										</a:t>
            </a:r>
            <a:r>
              <a:rPr i="1" lang="ru">
                <a:solidFill>
                  <a:schemeClr val="lt2"/>
                </a:solidFill>
                <a:latin typeface="Lora"/>
                <a:ea typeface="Lora"/>
                <a:cs typeface="Lora"/>
                <a:sym typeface="Lora"/>
              </a:rPr>
              <a:t>@HubSpot</a:t>
            </a:r>
            <a:endParaRPr>
              <a:solidFill>
                <a:schemeClr val="lt2"/>
              </a:solidFill>
              <a:latin typeface="Lora"/>
              <a:ea typeface="Lora"/>
              <a:cs typeface="Lora"/>
              <a:sym typeface="Lora"/>
            </a:endParaRPr>
          </a:p>
        </p:txBody>
      </p:sp>
      <p:pic>
        <p:nvPicPr>
          <p:cNvPr id="208" name="Google Shape;208;p30"/>
          <p:cNvPicPr preferRelativeResize="0"/>
          <p:nvPr/>
        </p:nvPicPr>
        <p:blipFill>
          <a:blip r:embed="rId4">
            <a:alphaModFix/>
          </a:blip>
          <a:stretch>
            <a:fillRect/>
          </a:stretch>
        </p:blipFill>
        <p:spPr>
          <a:xfrm>
            <a:off x="1101700" y="2783550"/>
            <a:ext cx="4186840" cy="2266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Student </a:t>
            </a:r>
            <a:r>
              <a:rPr lang="ru"/>
              <a:t>GitHub account</a:t>
            </a:r>
            <a:endParaRPr/>
          </a:p>
        </p:txBody>
      </p:sp>
      <p:sp>
        <p:nvSpPr>
          <p:cNvPr id="214" name="Google Shape;214;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15" name="Google Shape;215;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ru"/>
              <a:t>Go to the </a:t>
            </a:r>
            <a:r>
              <a:rPr lang="ru" u="sng">
                <a:solidFill>
                  <a:schemeClr val="hlink"/>
                </a:solidFill>
                <a:hlinkClick r:id="rId3"/>
              </a:rPr>
              <a:t>github</a:t>
            </a:r>
            <a:r>
              <a:rPr lang="ru"/>
              <a:t> page and register new account. </a:t>
            </a:r>
            <a:r>
              <a:rPr lang="ru"/>
              <a:t>Your student account should match following rules:</a:t>
            </a:r>
            <a:endParaRPr/>
          </a:p>
          <a:p>
            <a:pPr indent="-342900" lvl="0" marL="457200" rtl="0" algn="l">
              <a:spcBef>
                <a:spcPts val="0"/>
              </a:spcBef>
              <a:spcAft>
                <a:spcPts val="0"/>
              </a:spcAft>
              <a:buSzPts val="1800"/>
              <a:buAutoNum type="arabicPeriod"/>
            </a:pPr>
            <a:r>
              <a:rPr lang="ru"/>
              <a:t>Account should be registered on your real name. </a:t>
            </a:r>
            <a:endParaRPr/>
          </a:p>
          <a:p>
            <a:pPr indent="-342900" lvl="0" marL="457200" rtl="0" algn="l">
              <a:spcBef>
                <a:spcPts val="0"/>
              </a:spcBef>
              <a:spcAft>
                <a:spcPts val="0"/>
              </a:spcAft>
              <a:buSzPts val="1800"/>
              <a:buAutoNum type="arabicPeriod"/>
            </a:pPr>
            <a:r>
              <a:rPr lang="ru"/>
              <a:t>Use your full name as nickname for your account</a:t>
            </a:r>
            <a:endParaRPr/>
          </a:p>
          <a:p>
            <a:pPr indent="-342900" lvl="0" marL="457200" rtl="0" algn="l">
              <a:spcBef>
                <a:spcPts val="0"/>
              </a:spcBef>
              <a:spcAft>
                <a:spcPts val="0"/>
              </a:spcAft>
              <a:buSzPts val="1800"/>
              <a:buAutoNum type="arabicPeriod"/>
            </a:pPr>
            <a:r>
              <a:rPr lang="ru"/>
              <a:t>Upload your photo (same as for slack) as avatar</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68" name="Google Shape;68;p14"/>
          <p:cNvPicPr preferRelativeResize="0"/>
          <p:nvPr/>
        </p:nvPicPr>
        <p:blipFill>
          <a:blip r:embed="rId3">
            <a:alphaModFix/>
          </a:blip>
          <a:stretch>
            <a:fillRect/>
          </a:stretch>
        </p:blipFill>
        <p:spPr>
          <a:xfrm>
            <a:off x="1946825" y="828475"/>
            <a:ext cx="5250350" cy="34865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GitHub classroom</a:t>
            </a:r>
            <a:endParaRPr/>
          </a:p>
        </p:txBody>
      </p:sp>
      <p:sp>
        <p:nvSpPr>
          <p:cNvPr id="221" name="Google Shape;22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22" name="Google Shape;222;p32"/>
          <p:cNvSpPr txBox="1"/>
          <p:nvPr>
            <p:ph idx="1" type="body"/>
          </p:nvPr>
        </p:nvSpPr>
        <p:spPr>
          <a:xfrm>
            <a:off x="311700" y="1152475"/>
            <a:ext cx="47469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ru"/>
              <a:t>You can join GeekHub via </a:t>
            </a:r>
            <a:r>
              <a:rPr lang="ru" u="sng">
                <a:solidFill>
                  <a:schemeClr val="hlink"/>
                </a:solidFill>
                <a:hlinkClick r:id="rId3"/>
              </a:rPr>
              <a:t>link</a:t>
            </a:r>
            <a:r>
              <a:rPr lang="ru"/>
              <a:t> or QR code:</a:t>
            </a:r>
            <a:endParaRPr/>
          </a:p>
        </p:txBody>
      </p:sp>
      <p:pic>
        <p:nvPicPr>
          <p:cNvPr id="223" name="Google Shape;223;p32"/>
          <p:cNvPicPr preferRelativeResize="0"/>
          <p:nvPr/>
        </p:nvPicPr>
        <p:blipFill>
          <a:blip r:embed="rId4">
            <a:alphaModFix/>
          </a:blip>
          <a:stretch>
            <a:fillRect/>
          </a:stretch>
        </p:blipFill>
        <p:spPr>
          <a:xfrm>
            <a:off x="1307909" y="1652675"/>
            <a:ext cx="2754476" cy="3070848"/>
          </a:xfrm>
          <a:prstGeom prst="rect">
            <a:avLst/>
          </a:prstGeom>
          <a:noFill/>
          <a:ln>
            <a:noFill/>
          </a:ln>
        </p:spPr>
      </p:pic>
      <p:pic>
        <p:nvPicPr>
          <p:cNvPr id="224" name="Google Shape;224;p32"/>
          <p:cNvPicPr preferRelativeResize="0"/>
          <p:nvPr/>
        </p:nvPicPr>
        <p:blipFill rotWithShape="1">
          <a:blip r:embed="rId5">
            <a:alphaModFix/>
          </a:blip>
          <a:srcRect b="0" l="0" r="0" t="0"/>
          <a:stretch/>
        </p:blipFill>
        <p:spPr>
          <a:xfrm>
            <a:off x="5293879" y="816710"/>
            <a:ext cx="3482000" cy="3752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Join GitHub classroom</a:t>
            </a:r>
            <a:endParaRPr/>
          </a:p>
        </p:txBody>
      </p:sp>
      <p:sp>
        <p:nvSpPr>
          <p:cNvPr id="230" name="Google Shape;23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231" name="Google Shape;231;p33"/>
          <p:cNvPicPr preferRelativeResize="0"/>
          <p:nvPr/>
        </p:nvPicPr>
        <p:blipFill>
          <a:blip r:embed="rId3">
            <a:alphaModFix/>
          </a:blip>
          <a:stretch>
            <a:fillRect/>
          </a:stretch>
        </p:blipFill>
        <p:spPr>
          <a:xfrm>
            <a:off x="1255676" y="1111825"/>
            <a:ext cx="6632648" cy="34976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Join GitHub classroom</a:t>
            </a:r>
            <a:endParaRPr/>
          </a:p>
        </p:txBody>
      </p:sp>
      <p:sp>
        <p:nvSpPr>
          <p:cNvPr id="237" name="Google Shape;237;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238" name="Google Shape;238;p34"/>
          <p:cNvPicPr preferRelativeResize="0"/>
          <p:nvPr/>
        </p:nvPicPr>
        <p:blipFill>
          <a:blip r:embed="rId3">
            <a:alphaModFix/>
          </a:blip>
          <a:stretch>
            <a:fillRect/>
          </a:stretch>
        </p:blipFill>
        <p:spPr>
          <a:xfrm>
            <a:off x="1446925" y="1152475"/>
            <a:ext cx="6250148" cy="3668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Join GitHub classroom</a:t>
            </a:r>
            <a:endParaRPr/>
          </a:p>
        </p:txBody>
      </p:sp>
      <p:sp>
        <p:nvSpPr>
          <p:cNvPr id="244" name="Google Shape;244;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245" name="Google Shape;245;p35"/>
          <p:cNvPicPr preferRelativeResize="0"/>
          <p:nvPr/>
        </p:nvPicPr>
        <p:blipFill>
          <a:blip r:embed="rId3">
            <a:alphaModFix/>
          </a:blip>
          <a:stretch>
            <a:fillRect/>
          </a:stretch>
        </p:blipFill>
        <p:spPr>
          <a:xfrm>
            <a:off x="450000" y="1123200"/>
            <a:ext cx="8243999" cy="35388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Join GitHub classroom</a:t>
            </a:r>
            <a:endParaRPr/>
          </a:p>
        </p:txBody>
      </p:sp>
      <p:sp>
        <p:nvSpPr>
          <p:cNvPr id="251" name="Google Shape;251;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252" name="Google Shape;252;p36"/>
          <p:cNvPicPr preferRelativeResize="0"/>
          <p:nvPr/>
        </p:nvPicPr>
        <p:blipFill>
          <a:blip r:embed="rId3">
            <a:alphaModFix/>
          </a:blip>
          <a:stretch>
            <a:fillRect/>
          </a:stretch>
        </p:blipFill>
        <p:spPr>
          <a:xfrm>
            <a:off x="449500" y="1124475"/>
            <a:ext cx="8245002" cy="353875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7"/>
          <p:cNvSpPr txBox="1"/>
          <p:nvPr>
            <p:ph type="title"/>
          </p:nvPr>
        </p:nvSpPr>
        <p:spPr>
          <a:xfrm>
            <a:off x="311700" y="445025"/>
            <a:ext cx="4039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Intellij IDEA</a:t>
            </a:r>
            <a:endParaRPr/>
          </a:p>
        </p:txBody>
      </p:sp>
      <p:sp>
        <p:nvSpPr>
          <p:cNvPr id="258" name="Google Shape;258;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259" name="Google Shape;259;p37"/>
          <p:cNvSpPr txBox="1"/>
          <p:nvPr>
            <p:ph idx="1" type="body"/>
          </p:nvPr>
        </p:nvSpPr>
        <p:spPr>
          <a:xfrm>
            <a:off x="311700" y="1152475"/>
            <a:ext cx="42147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ru"/>
              <a:t>Download</a:t>
            </a:r>
            <a:r>
              <a:rPr lang="ru"/>
              <a:t> </a:t>
            </a:r>
            <a:r>
              <a:rPr lang="ru"/>
              <a:t>Intellij IDEA Community</a:t>
            </a:r>
            <a:r>
              <a:rPr lang="ru"/>
              <a:t> from </a:t>
            </a:r>
            <a:r>
              <a:rPr lang="ru" u="sng">
                <a:solidFill>
                  <a:schemeClr val="hlink"/>
                </a:solidFill>
                <a:hlinkClick r:id="rId3"/>
              </a:rPr>
              <a:t>official website</a:t>
            </a:r>
            <a:r>
              <a:rPr lang="ru"/>
              <a:t>.</a:t>
            </a:r>
            <a:endParaRPr/>
          </a:p>
        </p:txBody>
      </p:sp>
      <p:pic>
        <p:nvPicPr>
          <p:cNvPr id="260" name="Google Shape;260;p37"/>
          <p:cNvPicPr preferRelativeResize="0"/>
          <p:nvPr/>
        </p:nvPicPr>
        <p:blipFill rotWithShape="1">
          <a:blip r:embed="rId4">
            <a:alphaModFix/>
          </a:blip>
          <a:srcRect b="4397" l="0" r="0" t="0"/>
          <a:stretch/>
        </p:blipFill>
        <p:spPr>
          <a:xfrm>
            <a:off x="5935475" y="422625"/>
            <a:ext cx="3085675" cy="2900900"/>
          </a:xfrm>
          <a:prstGeom prst="rect">
            <a:avLst/>
          </a:prstGeom>
          <a:noFill/>
          <a:ln>
            <a:noFill/>
          </a:ln>
        </p:spPr>
      </p:pic>
      <p:pic>
        <p:nvPicPr>
          <p:cNvPr id="261" name="Google Shape;261;p37"/>
          <p:cNvPicPr preferRelativeResize="0"/>
          <p:nvPr/>
        </p:nvPicPr>
        <p:blipFill>
          <a:blip r:embed="rId5">
            <a:alphaModFix/>
          </a:blip>
          <a:stretch>
            <a:fillRect/>
          </a:stretch>
        </p:blipFill>
        <p:spPr>
          <a:xfrm>
            <a:off x="5002325" y="3239524"/>
            <a:ext cx="2652300" cy="1658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None/>
            </a:pPr>
            <a:r>
              <a:rPr lang="ru"/>
              <a:t>Import project into IDEA</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SzPct val="111111"/>
              <a:buNone/>
            </a:pPr>
            <a:r>
              <a:t/>
            </a:r>
            <a:endParaRPr/>
          </a:p>
        </p:txBody>
      </p:sp>
      <p:sp>
        <p:nvSpPr>
          <p:cNvPr id="267" name="Google Shape;267;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68" name="Google Shape;268;p38"/>
          <p:cNvSpPr txBox="1"/>
          <p:nvPr>
            <p:ph idx="1" type="body"/>
          </p:nvPr>
        </p:nvSpPr>
        <p:spPr>
          <a:xfrm>
            <a:off x="311700" y="1152475"/>
            <a:ext cx="4099200" cy="3416400"/>
          </a:xfrm>
          <a:prstGeom prst="rect">
            <a:avLst/>
          </a:prstGeom>
          <a:noFill/>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ru"/>
              <a:t>Open IntelliJ IDEA</a:t>
            </a:r>
            <a:endParaRPr/>
          </a:p>
          <a:p>
            <a:pPr indent="-342900" lvl="0" marL="457200" rtl="0" algn="l">
              <a:spcBef>
                <a:spcPts val="0"/>
              </a:spcBef>
              <a:spcAft>
                <a:spcPts val="0"/>
              </a:spcAft>
              <a:buSzPts val="1800"/>
              <a:buAutoNum type="arabicPeriod"/>
            </a:pPr>
            <a:r>
              <a:rPr lang="ru"/>
              <a:t>Choose “Get from VCS”</a:t>
            </a:r>
            <a:endParaRPr/>
          </a:p>
          <a:p>
            <a:pPr indent="-342900" lvl="0" marL="457200" rtl="0" algn="l">
              <a:spcBef>
                <a:spcPts val="0"/>
              </a:spcBef>
              <a:spcAft>
                <a:spcPts val="0"/>
              </a:spcAft>
              <a:buSzPts val="1800"/>
              <a:buAutoNum type="arabicPeriod"/>
            </a:pPr>
            <a:r>
              <a:rPr lang="ru"/>
              <a:t>Choose “Git”</a:t>
            </a:r>
            <a:endParaRPr/>
          </a:p>
          <a:p>
            <a:pPr indent="0" lvl="0" marL="457200" rtl="0" algn="l">
              <a:spcBef>
                <a:spcPts val="0"/>
              </a:spcBef>
              <a:spcAft>
                <a:spcPts val="0"/>
              </a:spcAft>
              <a:buNone/>
            </a:pPr>
            <a:r>
              <a:t/>
            </a:r>
            <a:endParaRPr/>
          </a:p>
        </p:txBody>
      </p:sp>
      <p:pic>
        <p:nvPicPr>
          <p:cNvPr descr="Graphical user interface, application, Teams&#10;&#10;Description automatically generated" id="269" name="Google Shape;269;p38"/>
          <p:cNvPicPr preferRelativeResize="0"/>
          <p:nvPr/>
        </p:nvPicPr>
        <p:blipFill rotWithShape="1">
          <a:blip r:embed="rId3">
            <a:alphaModFix/>
          </a:blip>
          <a:srcRect b="0" l="0" r="0" t="0"/>
          <a:stretch/>
        </p:blipFill>
        <p:spPr>
          <a:xfrm>
            <a:off x="4410970" y="1132275"/>
            <a:ext cx="4528305" cy="3416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None/>
            </a:pPr>
            <a:r>
              <a:rPr lang="ru"/>
              <a:t>Import project into IDEA</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SzPct val="111111"/>
              <a:buNone/>
            </a:pPr>
            <a:r>
              <a:t/>
            </a:r>
            <a:endParaRPr/>
          </a:p>
        </p:txBody>
      </p:sp>
      <p:sp>
        <p:nvSpPr>
          <p:cNvPr id="275" name="Google Shape;275;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76" name="Google Shape;276;p39"/>
          <p:cNvSpPr txBox="1"/>
          <p:nvPr>
            <p:ph idx="1" type="body"/>
          </p:nvPr>
        </p:nvSpPr>
        <p:spPr>
          <a:xfrm>
            <a:off x="311700" y="1152475"/>
            <a:ext cx="40545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ru"/>
              <a:t>4.	</a:t>
            </a:r>
            <a:r>
              <a:rPr lang="ru"/>
              <a:t>Paste copied link of the</a:t>
            </a:r>
            <a:br>
              <a:rPr lang="ru"/>
            </a:br>
            <a:r>
              <a:rPr lang="ru"/>
              <a:t>   	repository into just opened</a:t>
            </a:r>
            <a:br>
              <a:rPr lang="ru"/>
            </a:br>
            <a:r>
              <a:rPr lang="ru"/>
              <a:t>	window</a:t>
            </a:r>
            <a:endParaRPr/>
          </a:p>
          <a:p>
            <a:pPr indent="0" lvl="0" marL="0" rtl="0" algn="l">
              <a:spcBef>
                <a:spcPts val="0"/>
              </a:spcBef>
              <a:spcAft>
                <a:spcPts val="0"/>
              </a:spcAft>
              <a:buNone/>
            </a:pPr>
            <a:r>
              <a:rPr lang="ru"/>
              <a:t>5.	Click “Clone”</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pic>
        <p:nvPicPr>
          <p:cNvPr id="277" name="Google Shape;277;p39"/>
          <p:cNvPicPr preferRelativeResize="0"/>
          <p:nvPr/>
        </p:nvPicPr>
        <p:blipFill>
          <a:blip r:embed="rId3">
            <a:alphaModFix/>
          </a:blip>
          <a:stretch>
            <a:fillRect/>
          </a:stretch>
        </p:blipFill>
        <p:spPr>
          <a:xfrm>
            <a:off x="4366325" y="967100"/>
            <a:ext cx="4465976" cy="36017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None/>
            </a:pPr>
            <a:r>
              <a:rPr lang="ru"/>
              <a:t>Import project into IDEA</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SzPct val="111111"/>
              <a:buNone/>
            </a:pPr>
            <a:r>
              <a:t/>
            </a:r>
            <a:endParaRPr/>
          </a:p>
        </p:txBody>
      </p:sp>
      <p:sp>
        <p:nvSpPr>
          <p:cNvPr id="283" name="Google Shape;283;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84" name="Google Shape;284;p40"/>
          <p:cNvSpPr txBox="1"/>
          <p:nvPr>
            <p:ph idx="1" type="body"/>
          </p:nvPr>
        </p:nvSpPr>
        <p:spPr>
          <a:xfrm>
            <a:off x="311700" y="1152475"/>
            <a:ext cx="50838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ru"/>
              <a:t>6.	Input your login and password (or token) for</a:t>
            </a:r>
            <a:endParaRPr/>
          </a:p>
          <a:p>
            <a:pPr indent="0" lvl="0" marL="457200" rtl="0" algn="l">
              <a:spcBef>
                <a:spcPts val="0"/>
              </a:spcBef>
              <a:spcAft>
                <a:spcPts val="0"/>
              </a:spcAft>
              <a:buNone/>
            </a:pPr>
            <a:r>
              <a:rPr lang="ru"/>
              <a:t>GitHub.com if required</a:t>
            </a:r>
            <a:endParaRPr/>
          </a:p>
          <a:p>
            <a:pPr indent="0" lvl="0" marL="457200" rtl="0" algn="l">
              <a:spcBef>
                <a:spcPts val="0"/>
              </a:spcBef>
              <a:spcAft>
                <a:spcPts val="0"/>
              </a:spcAft>
              <a:buNone/>
            </a:pPr>
            <a:r>
              <a:t/>
            </a:r>
            <a:endParaRPr/>
          </a:p>
        </p:txBody>
      </p:sp>
      <p:pic>
        <p:nvPicPr>
          <p:cNvPr descr="Graphical user interface, website&#10;&#10;Description automatically generated" id="285" name="Google Shape;285;p40"/>
          <p:cNvPicPr preferRelativeResize="0"/>
          <p:nvPr/>
        </p:nvPicPr>
        <p:blipFill rotWithShape="1">
          <a:blip r:embed="rId3">
            <a:alphaModFix/>
          </a:blip>
          <a:srcRect b="0" l="0" r="0" t="0"/>
          <a:stretch/>
        </p:blipFill>
        <p:spPr>
          <a:xfrm>
            <a:off x="5456174" y="590075"/>
            <a:ext cx="3280125" cy="2405623"/>
          </a:xfrm>
          <a:prstGeom prst="rect">
            <a:avLst/>
          </a:prstGeom>
          <a:noFill/>
          <a:ln>
            <a:noFill/>
          </a:ln>
        </p:spPr>
      </p:pic>
      <p:pic>
        <p:nvPicPr>
          <p:cNvPr id="286" name="Google Shape;286;p40"/>
          <p:cNvPicPr preferRelativeResize="0"/>
          <p:nvPr/>
        </p:nvPicPr>
        <p:blipFill rotWithShape="1">
          <a:blip r:embed="rId4">
            <a:alphaModFix/>
          </a:blip>
          <a:srcRect b="0" l="0" r="0" t="0"/>
          <a:stretch/>
        </p:blipFill>
        <p:spPr>
          <a:xfrm>
            <a:off x="3895402" y="3150004"/>
            <a:ext cx="3157350" cy="990977"/>
          </a:xfrm>
          <a:prstGeom prst="rect">
            <a:avLst/>
          </a:prstGeom>
          <a:noFill/>
          <a:ln>
            <a:noFill/>
          </a:ln>
        </p:spPr>
      </p:pic>
      <p:pic>
        <p:nvPicPr>
          <p:cNvPr id="287" name="Google Shape;287;p40"/>
          <p:cNvPicPr preferRelativeResize="0"/>
          <p:nvPr/>
        </p:nvPicPr>
        <p:blipFill rotWithShape="1">
          <a:blip r:embed="rId5">
            <a:alphaModFix/>
          </a:blip>
          <a:srcRect b="0" l="0" r="0" t="0"/>
          <a:stretch/>
        </p:blipFill>
        <p:spPr>
          <a:xfrm>
            <a:off x="7052739" y="2306949"/>
            <a:ext cx="1968412" cy="2677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Setup SDK</a:t>
            </a:r>
            <a:endParaRPr/>
          </a:p>
        </p:txBody>
      </p:sp>
      <p:sp>
        <p:nvSpPr>
          <p:cNvPr id="293" name="Google Shape;293;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94" name="Google Shape;294;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95" name="Google Shape;295;p41"/>
          <p:cNvPicPr preferRelativeResize="0"/>
          <p:nvPr/>
        </p:nvPicPr>
        <p:blipFill rotWithShape="1">
          <a:blip r:embed="rId3">
            <a:alphaModFix/>
          </a:blip>
          <a:srcRect b="0" l="25495" r="0" t="0"/>
          <a:stretch/>
        </p:blipFill>
        <p:spPr>
          <a:xfrm>
            <a:off x="2152026" y="838400"/>
            <a:ext cx="6812826" cy="1451075"/>
          </a:xfrm>
          <a:prstGeom prst="rect">
            <a:avLst/>
          </a:prstGeom>
          <a:noFill/>
          <a:ln>
            <a:noFill/>
          </a:ln>
        </p:spPr>
      </p:pic>
      <p:pic>
        <p:nvPicPr>
          <p:cNvPr id="296" name="Google Shape;296;p41"/>
          <p:cNvPicPr preferRelativeResize="0"/>
          <p:nvPr/>
        </p:nvPicPr>
        <p:blipFill>
          <a:blip r:embed="rId4">
            <a:alphaModFix/>
          </a:blip>
          <a:stretch>
            <a:fillRect/>
          </a:stretch>
        </p:blipFill>
        <p:spPr>
          <a:xfrm>
            <a:off x="311700" y="1949725"/>
            <a:ext cx="3654027" cy="1982276"/>
          </a:xfrm>
          <a:prstGeom prst="rect">
            <a:avLst/>
          </a:prstGeom>
          <a:noFill/>
          <a:ln>
            <a:noFill/>
          </a:ln>
        </p:spPr>
      </p:pic>
      <p:pic>
        <p:nvPicPr>
          <p:cNvPr id="297" name="Google Shape;297;p41"/>
          <p:cNvPicPr preferRelativeResize="0"/>
          <p:nvPr/>
        </p:nvPicPr>
        <p:blipFill>
          <a:blip r:embed="rId5">
            <a:alphaModFix/>
          </a:blip>
          <a:stretch>
            <a:fillRect/>
          </a:stretch>
        </p:blipFill>
        <p:spPr>
          <a:xfrm>
            <a:off x="4061143" y="2740175"/>
            <a:ext cx="3213082" cy="1451075"/>
          </a:xfrm>
          <a:prstGeom prst="rect">
            <a:avLst/>
          </a:prstGeom>
          <a:noFill/>
          <a:ln>
            <a:noFill/>
          </a:ln>
        </p:spPr>
      </p:pic>
      <p:pic>
        <p:nvPicPr>
          <p:cNvPr id="298" name="Google Shape;298;p41"/>
          <p:cNvPicPr preferRelativeResize="0"/>
          <p:nvPr/>
        </p:nvPicPr>
        <p:blipFill rotWithShape="1">
          <a:blip r:embed="rId6">
            <a:alphaModFix/>
          </a:blip>
          <a:srcRect b="0" l="0" r="0" t="0"/>
          <a:stretch/>
        </p:blipFill>
        <p:spPr>
          <a:xfrm>
            <a:off x="5052120" y="4227182"/>
            <a:ext cx="3505689" cy="40010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Lesson plan:</a:t>
            </a:r>
            <a:endParaRPr/>
          </a:p>
        </p:txBody>
      </p:sp>
      <p:sp>
        <p:nvSpPr>
          <p:cNvPr id="74" name="Google Shape;7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ru"/>
              <a:t>‹#›</a:t>
            </a:fld>
            <a:endParaRPr/>
          </a:p>
        </p:txBody>
      </p:sp>
      <p:sp>
        <p:nvSpPr>
          <p:cNvPr id="75" name="Google Shape;75;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ru"/>
              <a:t>Self introduction</a:t>
            </a:r>
            <a:endParaRPr/>
          </a:p>
          <a:p>
            <a:pPr indent="-342900" lvl="0" marL="457200" rtl="0" algn="l">
              <a:spcBef>
                <a:spcPts val="0"/>
              </a:spcBef>
              <a:spcAft>
                <a:spcPts val="0"/>
              </a:spcAft>
              <a:buSzPts val="1800"/>
              <a:buChar char="●"/>
            </a:pPr>
            <a:r>
              <a:rPr lang="ru"/>
              <a:t>Study plan</a:t>
            </a:r>
            <a:endParaRPr/>
          </a:p>
          <a:p>
            <a:pPr indent="-317500" lvl="1" marL="914400" rtl="0" algn="l">
              <a:spcBef>
                <a:spcPts val="0"/>
              </a:spcBef>
              <a:spcAft>
                <a:spcPts val="0"/>
              </a:spcAft>
              <a:buSzPts val="1400"/>
              <a:buChar char="○"/>
            </a:pPr>
            <a:r>
              <a:rPr lang="ru"/>
              <a:t>Java Core</a:t>
            </a:r>
            <a:endParaRPr/>
          </a:p>
          <a:p>
            <a:pPr indent="-317500" lvl="1" marL="914400" rtl="0" algn="l">
              <a:spcBef>
                <a:spcPts val="0"/>
              </a:spcBef>
              <a:spcAft>
                <a:spcPts val="0"/>
              </a:spcAft>
              <a:buSzPts val="1400"/>
              <a:buChar char="○"/>
            </a:pPr>
            <a:r>
              <a:rPr lang="ru"/>
              <a:t>Java for Web</a:t>
            </a:r>
            <a:endParaRPr/>
          </a:p>
          <a:p>
            <a:pPr indent="-342900" lvl="0" marL="457200" rtl="0" algn="l">
              <a:spcBef>
                <a:spcPts val="0"/>
              </a:spcBef>
              <a:spcAft>
                <a:spcPts val="0"/>
              </a:spcAft>
              <a:buSzPts val="1800"/>
              <a:buChar char="●"/>
            </a:pPr>
            <a:r>
              <a:rPr lang="ru"/>
              <a:t>Online\Offline lessons</a:t>
            </a:r>
            <a:endParaRPr/>
          </a:p>
          <a:p>
            <a:pPr indent="-342900" lvl="0" marL="457200" rtl="0" algn="l">
              <a:spcBef>
                <a:spcPts val="0"/>
              </a:spcBef>
              <a:spcAft>
                <a:spcPts val="0"/>
              </a:spcAft>
              <a:buSzPts val="1800"/>
              <a:buChar char="●"/>
            </a:pPr>
            <a:r>
              <a:rPr lang="ru"/>
              <a:t>Homework</a:t>
            </a:r>
            <a:endParaRPr/>
          </a:p>
          <a:p>
            <a:pPr indent="-342900" lvl="0" marL="457200" rtl="0" algn="l">
              <a:spcBef>
                <a:spcPts val="0"/>
              </a:spcBef>
              <a:spcAft>
                <a:spcPts val="0"/>
              </a:spcAft>
              <a:buSzPts val="1800"/>
              <a:buChar char="●"/>
            </a:pPr>
            <a:r>
              <a:rPr lang="ru"/>
              <a:t>Programming technologies</a:t>
            </a:r>
            <a:endParaRPr/>
          </a:p>
          <a:p>
            <a:pPr indent="-342900" lvl="0" marL="457200" rtl="0" algn="l">
              <a:spcBef>
                <a:spcPts val="0"/>
              </a:spcBef>
              <a:spcAft>
                <a:spcPts val="0"/>
              </a:spcAft>
              <a:buSzPts val="1800"/>
              <a:buChar char="●"/>
            </a:pPr>
            <a:r>
              <a:rPr lang="ru"/>
              <a:t>Q&amp;A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2"/>
          <p:cNvSpPr txBox="1"/>
          <p:nvPr>
            <p:ph idx="1" type="body"/>
          </p:nvPr>
        </p:nvSpPr>
        <p:spPr>
          <a:xfrm>
            <a:off x="311700" y="1152475"/>
            <a:ext cx="2916000" cy="3416400"/>
          </a:xfrm>
          <a:prstGeom prst="rect">
            <a:avLst/>
          </a:prstGeom>
          <a:noFill/>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ru"/>
              <a:t>Open project in IDEA</a:t>
            </a:r>
            <a:endParaRPr/>
          </a:p>
          <a:p>
            <a:pPr indent="-342900" lvl="0" marL="457200" rtl="0" algn="l">
              <a:spcBef>
                <a:spcPts val="0"/>
              </a:spcBef>
              <a:spcAft>
                <a:spcPts val="0"/>
              </a:spcAft>
              <a:buSzPts val="1800"/>
              <a:buAutoNum type="arabicPeriod"/>
            </a:pPr>
            <a:r>
              <a:rPr lang="ru"/>
              <a:t>Choose “Project” tab</a:t>
            </a:r>
            <a:endParaRPr/>
          </a:p>
          <a:p>
            <a:pPr indent="-342900" lvl="0" marL="457200" rtl="0" algn="l">
              <a:spcBef>
                <a:spcPts val="0"/>
              </a:spcBef>
              <a:spcAft>
                <a:spcPts val="0"/>
              </a:spcAft>
              <a:buSzPts val="1800"/>
              <a:buAutoNum type="arabicPeriod"/>
            </a:pPr>
            <a:r>
              <a:rPr lang="ru"/>
              <a:t>Add new JDK for IDEA</a:t>
            </a:r>
            <a:endParaRPr/>
          </a:p>
          <a:p>
            <a:pPr indent="-342900" lvl="0" marL="457200" rtl="0" algn="l">
              <a:spcBef>
                <a:spcPts val="0"/>
              </a:spcBef>
              <a:spcAft>
                <a:spcPts val="0"/>
              </a:spcAft>
              <a:buSzPts val="1800"/>
              <a:buAutoNum type="arabicPeriod"/>
            </a:pPr>
            <a:r>
              <a:rPr lang="ru"/>
              <a:t>Choose JDK 17 for your project</a:t>
            </a:r>
            <a:endParaRPr/>
          </a:p>
          <a:p>
            <a:pPr indent="-342900" lvl="0" marL="457200" rtl="0" algn="l">
              <a:spcBef>
                <a:spcPts val="0"/>
              </a:spcBef>
              <a:spcAft>
                <a:spcPts val="0"/>
              </a:spcAft>
              <a:buSzPts val="1800"/>
              <a:buAutoNum type="arabicPeriod"/>
            </a:pPr>
            <a:r>
              <a:rPr lang="ru"/>
              <a:t>Choose latest “Project language level”</a:t>
            </a:r>
            <a:endParaRPr/>
          </a:p>
          <a:p>
            <a:pPr indent="-342900" lvl="0" marL="457200" rtl="0" algn="l">
              <a:spcBef>
                <a:spcPts val="0"/>
              </a:spcBef>
              <a:spcAft>
                <a:spcPts val="0"/>
              </a:spcAft>
              <a:buSzPts val="1800"/>
              <a:buAutoNum type="arabicPeriod"/>
            </a:pPr>
            <a:r>
              <a:rPr lang="ru"/>
              <a:t>Click “OK”</a:t>
            </a:r>
            <a:endParaRPr/>
          </a:p>
        </p:txBody>
      </p:sp>
      <p:sp>
        <p:nvSpPr>
          <p:cNvPr id="304" name="Google Shape;304;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Setup JDK</a:t>
            </a:r>
            <a:endParaRPr/>
          </a:p>
        </p:txBody>
      </p:sp>
      <p:sp>
        <p:nvSpPr>
          <p:cNvPr id="305" name="Google Shape;305;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306" name="Google Shape;306;p42" title="Screen Recording 2022-10-15 at 7.01.03 PM.mov">
            <a:hlinkClick r:id="rId3"/>
          </p:cNvPr>
          <p:cNvPicPr preferRelativeResize="0"/>
          <p:nvPr/>
        </p:nvPicPr>
        <p:blipFill>
          <a:blip r:embed="rId4">
            <a:alphaModFix/>
          </a:blip>
          <a:stretch>
            <a:fillRect/>
          </a:stretch>
        </p:blipFill>
        <p:spPr>
          <a:xfrm>
            <a:off x="3227700" y="970525"/>
            <a:ext cx="5653175"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First Commit and Push to Git</a:t>
            </a:r>
            <a:endParaRPr/>
          </a:p>
        </p:txBody>
      </p:sp>
      <p:sp>
        <p:nvSpPr>
          <p:cNvPr id="312" name="Google Shape;312;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313" name="Google Shape;313;p43"/>
          <p:cNvSpPr txBox="1"/>
          <p:nvPr>
            <p:ph idx="1" type="body"/>
          </p:nvPr>
        </p:nvSpPr>
        <p:spPr>
          <a:xfrm>
            <a:off x="311700" y="1152475"/>
            <a:ext cx="4303500" cy="3416400"/>
          </a:xfrm>
          <a:prstGeom prst="rect">
            <a:avLst/>
          </a:prstGeom>
          <a:noFill/>
          <a:ln>
            <a:noFill/>
          </a:ln>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AutoNum type="arabicPeriod"/>
            </a:pPr>
            <a:r>
              <a:rPr lang="ru"/>
              <a:t>You have made some changes, it’s time to commit and push</a:t>
            </a:r>
            <a:endParaRPr/>
          </a:p>
          <a:p>
            <a:pPr indent="-342900" lvl="0" marL="457200" rtl="0" algn="l">
              <a:spcBef>
                <a:spcPts val="0"/>
              </a:spcBef>
              <a:spcAft>
                <a:spcPts val="0"/>
              </a:spcAft>
              <a:buSzPts val="1800"/>
              <a:buAutoNum type="arabicPeriod"/>
            </a:pPr>
            <a:r>
              <a:rPr lang="ru"/>
              <a:t>Press “Ctrl+K” to make commit</a:t>
            </a:r>
            <a:endParaRPr/>
          </a:p>
          <a:p>
            <a:pPr indent="-342900" lvl="0" marL="457200" rtl="0" algn="l">
              <a:spcBef>
                <a:spcPts val="0"/>
              </a:spcBef>
              <a:spcAft>
                <a:spcPts val="0"/>
              </a:spcAft>
              <a:buSzPts val="1800"/>
              <a:buAutoNum type="arabicPeriod"/>
            </a:pPr>
            <a:r>
              <a:rPr lang="ru"/>
              <a:t>Choose files that should be committed</a:t>
            </a:r>
            <a:endParaRPr/>
          </a:p>
          <a:p>
            <a:pPr indent="-342900" lvl="0" marL="457200" rtl="0" algn="l">
              <a:spcBef>
                <a:spcPts val="0"/>
              </a:spcBef>
              <a:spcAft>
                <a:spcPts val="0"/>
              </a:spcAft>
              <a:buSzPts val="1800"/>
              <a:buAutoNum type="arabicPeriod"/>
            </a:pPr>
            <a:r>
              <a:rPr lang="ru"/>
              <a:t>Type understandable and informative “L## Commit Message”</a:t>
            </a:r>
            <a:endParaRPr/>
          </a:p>
          <a:p>
            <a:pPr indent="-342900" lvl="0" marL="457200" rtl="0" algn="l">
              <a:spcBef>
                <a:spcPts val="0"/>
              </a:spcBef>
              <a:spcAft>
                <a:spcPts val="0"/>
              </a:spcAft>
              <a:buSzPts val="1800"/>
              <a:buAutoNum type="arabicPeriod"/>
            </a:pPr>
            <a:r>
              <a:rPr lang="ru"/>
              <a:t>Check checkboxes: “Perform code analysis”, “Check TODO” and “Scan with CheckStyle”</a:t>
            </a:r>
            <a:endParaRPr/>
          </a:p>
          <a:p>
            <a:pPr indent="-342900" lvl="0" marL="457200" rtl="0" algn="l">
              <a:spcBef>
                <a:spcPts val="0"/>
              </a:spcBef>
              <a:spcAft>
                <a:spcPts val="0"/>
              </a:spcAft>
              <a:buSzPts val="1800"/>
              <a:buAutoNum type="arabicPeriod"/>
            </a:pPr>
            <a:r>
              <a:rPr lang="ru"/>
              <a:t>Click “Commit”</a:t>
            </a:r>
            <a:endParaRPr/>
          </a:p>
        </p:txBody>
      </p:sp>
      <p:pic>
        <p:nvPicPr>
          <p:cNvPr id="314" name="Google Shape;314;p43"/>
          <p:cNvPicPr preferRelativeResize="0"/>
          <p:nvPr/>
        </p:nvPicPr>
        <p:blipFill rotWithShape="1">
          <a:blip r:embed="rId3">
            <a:alphaModFix/>
          </a:blip>
          <a:srcRect b="31043" l="17156" r="0" t="6444"/>
          <a:stretch/>
        </p:blipFill>
        <p:spPr>
          <a:xfrm>
            <a:off x="6125125" y="179650"/>
            <a:ext cx="2653975" cy="1103450"/>
          </a:xfrm>
          <a:prstGeom prst="rect">
            <a:avLst/>
          </a:prstGeom>
          <a:noFill/>
          <a:ln>
            <a:noFill/>
          </a:ln>
        </p:spPr>
      </p:pic>
      <p:pic>
        <p:nvPicPr>
          <p:cNvPr id="315" name="Google Shape;315;p43"/>
          <p:cNvPicPr preferRelativeResize="0"/>
          <p:nvPr/>
        </p:nvPicPr>
        <p:blipFill>
          <a:blip r:embed="rId4">
            <a:alphaModFix/>
          </a:blip>
          <a:stretch>
            <a:fillRect/>
          </a:stretch>
        </p:blipFill>
        <p:spPr>
          <a:xfrm>
            <a:off x="4572000" y="593044"/>
            <a:ext cx="3460999" cy="759156"/>
          </a:xfrm>
          <a:prstGeom prst="rect">
            <a:avLst/>
          </a:prstGeom>
          <a:noFill/>
          <a:ln>
            <a:noFill/>
          </a:ln>
        </p:spPr>
      </p:pic>
      <p:pic>
        <p:nvPicPr>
          <p:cNvPr id="316" name="Google Shape;316;p43"/>
          <p:cNvPicPr preferRelativeResize="0"/>
          <p:nvPr/>
        </p:nvPicPr>
        <p:blipFill>
          <a:blip r:embed="rId5">
            <a:alphaModFix/>
          </a:blip>
          <a:stretch>
            <a:fillRect/>
          </a:stretch>
        </p:blipFill>
        <p:spPr>
          <a:xfrm>
            <a:off x="5011450" y="1017725"/>
            <a:ext cx="3461002" cy="3066950"/>
          </a:xfrm>
          <a:prstGeom prst="rect">
            <a:avLst/>
          </a:prstGeom>
          <a:noFill/>
          <a:ln>
            <a:noFill/>
          </a:ln>
        </p:spPr>
      </p:pic>
      <p:pic>
        <p:nvPicPr>
          <p:cNvPr id="317" name="Google Shape;317;p43"/>
          <p:cNvPicPr preferRelativeResize="0"/>
          <p:nvPr/>
        </p:nvPicPr>
        <p:blipFill>
          <a:blip r:embed="rId6">
            <a:alphaModFix/>
          </a:blip>
          <a:stretch>
            <a:fillRect/>
          </a:stretch>
        </p:blipFill>
        <p:spPr>
          <a:xfrm>
            <a:off x="4675800" y="2706350"/>
            <a:ext cx="3461000" cy="228443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1000"/>
                                        <p:tgtEl>
                                          <p:spTgt spid="3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First Commit and Push to Git</a:t>
            </a:r>
            <a:endParaRPr/>
          </a:p>
        </p:txBody>
      </p:sp>
      <p:sp>
        <p:nvSpPr>
          <p:cNvPr id="323" name="Google Shape;323;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324" name="Google Shape;324;p44"/>
          <p:cNvSpPr txBox="1"/>
          <p:nvPr>
            <p:ph idx="1" type="body"/>
          </p:nvPr>
        </p:nvSpPr>
        <p:spPr>
          <a:xfrm>
            <a:off x="311700" y="1152475"/>
            <a:ext cx="4303500" cy="3416400"/>
          </a:xfrm>
          <a:prstGeom prst="rect">
            <a:avLst/>
          </a:prstGeom>
          <a:noFill/>
          <a:ln>
            <a:noFill/>
          </a:ln>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ru"/>
              <a:t>Read info about .</a:t>
            </a:r>
            <a:r>
              <a:rPr lang="ru" u="sng">
                <a:solidFill>
                  <a:schemeClr val="hlink"/>
                </a:solidFill>
                <a:hlinkClick r:id="rId3"/>
              </a:rPr>
              <a:t>gitignore</a:t>
            </a:r>
            <a:endParaRPr/>
          </a:p>
          <a:p>
            <a:pPr indent="-342900" lvl="0" marL="457200" rtl="0" algn="l">
              <a:spcBef>
                <a:spcPts val="0"/>
              </a:spcBef>
              <a:spcAft>
                <a:spcPts val="0"/>
              </a:spcAft>
              <a:buSzPts val="1800"/>
              <a:buChar char="●"/>
            </a:pPr>
            <a:r>
              <a:rPr lang="ru"/>
              <a:t>Find .gitignore file in a root of project folder</a:t>
            </a:r>
            <a:endParaRPr/>
          </a:p>
          <a:p>
            <a:pPr indent="-342900" lvl="0" marL="457200" rtl="0" algn="l">
              <a:spcBef>
                <a:spcPts val="0"/>
              </a:spcBef>
              <a:spcAft>
                <a:spcPts val="0"/>
              </a:spcAft>
              <a:buSzPts val="1800"/>
              <a:buChar char="●"/>
            </a:pPr>
            <a:r>
              <a:rPr lang="ru"/>
              <a:t>Add missing lines:</a:t>
            </a:r>
            <a:endParaRPr/>
          </a:p>
          <a:p>
            <a:pPr indent="0" lvl="0" marL="457200" rtl="0" algn="l">
              <a:spcBef>
                <a:spcPts val="0"/>
              </a:spcBef>
              <a:spcAft>
                <a:spcPts val="0"/>
              </a:spcAft>
              <a:buNone/>
            </a:pPr>
            <a:r>
              <a:rPr i="1" lang="ru"/>
              <a:t>.idea</a:t>
            </a:r>
            <a:endParaRPr i="1"/>
          </a:p>
          <a:p>
            <a:pPr indent="0" lvl="0" marL="457200" rtl="0" algn="l">
              <a:spcBef>
                <a:spcPts val="0"/>
              </a:spcBef>
              <a:spcAft>
                <a:spcPts val="0"/>
              </a:spcAft>
              <a:buNone/>
            </a:pPr>
            <a:r>
              <a:rPr i="1" lang="ru"/>
              <a:t>*.iml</a:t>
            </a:r>
            <a:endParaRPr i="1"/>
          </a:p>
          <a:p>
            <a:pPr indent="0" lvl="0" marL="457200" rtl="0" algn="l">
              <a:spcBef>
                <a:spcPts val="0"/>
              </a:spcBef>
              <a:spcAft>
                <a:spcPts val="0"/>
              </a:spcAft>
              <a:buNone/>
            </a:pPr>
            <a:r>
              <a:rPr i="1" lang="ru"/>
              <a:t>out/</a:t>
            </a:r>
            <a:endParaRPr i="1"/>
          </a:p>
          <a:p>
            <a:pPr indent="0" lvl="0" marL="457200" rtl="0" algn="l">
              <a:spcBef>
                <a:spcPts val="0"/>
              </a:spcBef>
              <a:spcAft>
                <a:spcPts val="0"/>
              </a:spcAft>
              <a:buNone/>
            </a:pPr>
            <a:r>
              <a:rPr i="1" lang="ru"/>
              <a:t>build/</a:t>
            </a:r>
            <a:endParaRPr i="1"/>
          </a:p>
          <a:p>
            <a:pPr indent="0" lvl="0" marL="457200" rtl="0" algn="l">
              <a:spcBef>
                <a:spcPts val="0"/>
              </a:spcBef>
              <a:spcAft>
                <a:spcPts val="0"/>
              </a:spcAft>
              <a:buNone/>
            </a:pPr>
            <a:r>
              <a:rPr i="1" lang="ru"/>
              <a:t>classes/</a:t>
            </a:r>
            <a:endParaRPr i="1"/>
          </a:p>
          <a:p>
            <a:pPr indent="0" lvl="0" marL="457200" rtl="0" algn="l">
              <a:spcBef>
                <a:spcPts val="0"/>
              </a:spcBef>
              <a:spcAft>
                <a:spcPts val="0"/>
              </a:spcAft>
              <a:buNone/>
            </a:pPr>
            <a:r>
              <a:rPr i="1" lang="ru"/>
              <a:t>.gradle</a:t>
            </a:r>
            <a:endParaRPr i="1"/>
          </a:p>
          <a:p>
            <a:pPr indent="0" lvl="0" marL="457200" rtl="0" algn="l">
              <a:spcBef>
                <a:spcPts val="0"/>
              </a:spcBef>
              <a:spcAft>
                <a:spcPts val="0"/>
              </a:spcAft>
              <a:buNone/>
            </a:pPr>
            <a:r>
              <a:rPr i="1" lang="ru"/>
              <a:t>/libs/</a:t>
            </a:r>
            <a:endParaRPr i="1"/>
          </a:p>
        </p:txBody>
      </p:sp>
      <p:pic>
        <p:nvPicPr>
          <p:cNvPr id="325" name="Google Shape;325;p44"/>
          <p:cNvPicPr preferRelativeResize="0"/>
          <p:nvPr/>
        </p:nvPicPr>
        <p:blipFill>
          <a:blip r:embed="rId4">
            <a:alphaModFix/>
          </a:blip>
          <a:stretch>
            <a:fillRect/>
          </a:stretch>
        </p:blipFill>
        <p:spPr>
          <a:xfrm>
            <a:off x="5803225" y="445027"/>
            <a:ext cx="2875417" cy="4395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Create issue </a:t>
            </a:r>
            <a:endParaRPr/>
          </a:p>
        </p:txBody>
      </p:sp>
      <p:sp>
        <p:nvSpPr>
          <p:cNvPr id="331" name="Google Shape;33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332" name="Google Shape;332;p45"/>
          <p:cNvPicPr preferRelativeResize="0"/>
          <p:nvPr/>
        </p:nvPicPr>
        <p:blipFill>
          <a:blip r:embed="rId3">
            <a:alphaModFix/>
          </a:blip>
          <a:stretch>
            <a:fillRect/>
          </a:stretch>
        </p:blipFill>
        <p:spPr>
          <a:xfrm>
            <a:off x="362863" y="1332575"/>
            <a:ext cx="8418273" cy="1940150"/>
          </a:xfrm>
          <a:prstGeom prst="rect">
            <a:avLst/>
          </a:prstGeom>
          <a:noFill/>
          <a:ln>
            <a:noFill/>
          </a:ln>
        </p:spPr>
      </p:pic>
      <p:sp>
        <p:nvSpPr>
          <p:cNvPr id="333" name="Google Shape;333;p45"/>
          <p:cNvSpPr/>
          <p:nvPr/>
        </p:nvSpPr>
        <p:spPr>
          <a:xfrm>
            <a:off x="846275" y="1756325"/>
            <a:ext cx="548700" cy="291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p:txBody>
      </p:sp>
      <p:sp>
        <p:nvSpPr>
          <p:cNvPr id="334" name="Google Shape;334;p45"/>
          <p:cNvSpPr/>
          <p:nvPr/>
        </p:nvSpPr>
        <p:spPr>
          <a:xfrm>
            <a:off x="7995400" y="2809475"/>
            <a:ext cx="666600" cy="291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spcBef>
                <a:spcPts val="0"/>
              </a:spcBef>
              <a:spcAft>
                <a:spcPts val="0"/>
              </a:spcAft>
              <a:buSzPct val="111111"/>
              <a:buNone/>
            </a:pPr>
            <a:r>
              <a:rPr lang="ru"/>
              <a:t>Create issue </a:t>
            </a:r>
            <a:endParaRPr/>
          </a:p>
        </p:txBody>
      </p:sp>
      <p:sp>
        <p:nvSpPr>
          <p:cNvPr id="340" name="Google Shape;340;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341" name="Google Shape;341;p46"/>
          <p:cNvPicPr preferRelativeResize="0"/>
          <p:nvPr/>
        </p:nvPicPr>
        <p:blipFill>
          <a:blip r:embed="rId3">
            <a:alphaModFix/>
          </a:blip>
          <a:stretch>
            <a:fillRect/>
          </a:stretch>
        </p:blipFill>
        <p:spPr>
          <a:xfrm>
            <a:off x="152400" y="1788825"/>
            <a:ext cx="8839204" cy="3167957"/>
          </a:xfrm>
          <a:prstGeom prst="rect">
            <a:avLst/>
          </a:prstGeom>
          <a:noFill/>
          <a:ln>
            <a:noFill/>
          </a:ln>
        </p:spPr>
      </p:pic>
      <p:sp>
        <p:nvSpPr>
          <p:cNvPr id="342" name="Google Shape;342;p46"/>
          <p:cNvSpPr txBox="1"/>
          <p:nvPr>
            <p:ph idx="1" type="body"/>
          </p:nvPr>
        </p:nvSpPr>
        <p:spPr>
          <a:xfrm>
            <a:off x="311700" y="1152475"/>
            <a:ext cx="7767900" cy="572700"/>
          </a:xfrm>
          <a:prstGeom prst="rect">
            <a:avLst/>
          </a:prstGeom>
          <a:noFill/>
          <a:ln>
            <a:noFill/>
          </a:ln>
        </p:spPr>
        <p:txBody>
          <a:bodyPr anchorCtr="0" anchor="t" bIns="91425" lIns="91425" spcFirstLastPara="1" rIns="91425" wrap="square" tIns="91425">
            <a:normAutofit fontScale="70000" lnSpcReduction="20000"/>
          </a:bodyPr>
          <a:lstStyle/>
          <a:p>
            <a:pPr indent="-308610" lvl="0" marL="457200" rtl="0" algn="l">
              <a:spcBef>
                <a:spcPts val="0"/>
              </a:spcBef>
              <a:spcAft>
                <a:spcPts val="0"/>
              </a:spcAft>
              <a:buSzPct val="100000"/>
              <a:buChar char="●"/>
            </a:pPr>
            <a:r>
              <a:rPr lang="ru"/>
              <a:t>Title: L## Homework Review</a:t>
            </a:r>
            <a:endParaRPr/>
          </a:p>
          <a:p>
            <a:pPr indent="-308610" lvl="0" marL="457200" rtl="0" algn="l">
              <a:spcBef>
                <a:spcPts val="0"/>
              </a:spcBef>
              <a:spcAft>
                <a:spcPts val="0"/>
              </a:spcAft>
              <a:buSzPct val="100000"/>
              <a:buChar char="●"/>
            </a:pPr>
            <a:r>
              <a:rPr lang="ru"/>
              <a:t>Assignee: Lector that was on lection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Homework</a:t>
            </a:r>
            <a:endParaRPr/>
          </a:p>
        </p:txBody>
      </p:sp>
      <p:sp>
        <p:nvSpPr>
          <p:cNvPr id="348" name="Google Shape;348;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349" name="Google Shape;349;p4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None/>
            </a:pPr>
            <a:r>
              <a:rPr lang="ru"/>
              <a:t>Required:</a:t>
            </a:r>
            <a:endParaRPr/>
          </a:p>
          <a:p>
            <a:pPr indent="-325755" lvl="0" marL="457200" rtl="0" algn="l">
              <a:lnSpc>
                <a:spcPct val="115000"/>
              </a:lnSpc>
              <a:spcBef>
                <a:spcPts val="1200"/>
              </a:spcBef>
              <a:spcAft>
                <a:spcPts val="0"/>
              </a:spcAft>
              <a:buSzPct val="100000"/>
              <a:buChar char="●"/>
            </a:pPr>
            <a:r>
              <a:rPr lang="ru" u="sng">
                <a:solidFill>
                  <a:schemeClr val="hlink"/>
                </a:solidFill>
                <a:hlinkClick r:id="rId3"/>
              </a:rPr>
              <a:t>Download</a:t>
            </a:r>
            <a:r>
              <a:rPr lang="ru"/>
              <a:t> </a:t>
            </a:r>
            <a:r>
              <a:rPr lang="ru"/>
              <a:t>Intellij</a:t>
            </a:r>
            <a:r>
              <a:rPr lang="ru"/>
              <a:t> IDEA Community</a:t>
            </a:r>
            <a:endParaRPr/>
          </a:p>
          <a:p>
            <a:pPr indent="-325755" lvl="0" marL="457200" rtl="0" algn="l">
              <a:lnSpc>
                <a:spcPct val="115000"/>
              </a:lnSpc>
              <a:spcBef>
                <a:spcPts val="0"/>
              </a:spcBef>
              <a:spcAft>
                <a:spcPts val="0"/>
              </a:spcAft>
              <a:buSzPct val="100000"/>
              <a:buChar char="●"/>
            </a:pPr>
            <a:r>
              <a:rPr lang="ru" u="sng">
                <a:solidFill>
                  <a:schemeClr val="hlink"/>
                </a:solidFill>
                <a:hlinkClick r:id="rId4"/>
              </a:rPr>
              <a:t>Install</a:t>
            </a:r>
            <a:r>
              <a:rPr lang="ru"/>
              <a:t> Git on your computer</a:t>
            </a:r>
            <a:endParaRPr/>
          </a:p>
          <a:p>
            <a:pPr indent="-325755" lvl="0" marL="457200" rtl="0" algn="l">
              <a:lnSpc>
                <a:spcPct val="115000"/>
              </a:lnSpc>
              <a:spcBef>
                <a:spcPts val="0"/>
              </a:spcBef>
              <a:spcAft>
                <a:spcPts val="0"/>
              </a:spcAft>
              <a:buSzPct val="100000"/>
              <a:buChar char="●"/>
            </a:pPr>
            <a:r>
              <a:rPr lang="ru"/>
              <a:t>Create a new account on GitHub</a:t>
            </a:r>
            <a:endParaRPr/>
          </a:p>
          <a:p>
            <a:pPr indent="-325755" lvl="0" marL="457200" rtl="0" algn="l">
              <a:lnSpc>
                <a:spcPct val="115000"/>
              </a:lnSpc>
              <a:spcBef>
                <a:spcPts val="0"/>
              </a:spcBef>
              <a:spcAft>
                <a:spcPts val="0"/>
              </a:spcAft>
              <a:buSzPct val="100000"/>
              <a:buChar char="●"/>
            </a:pPr>
            <a:r>
              <a:rPr lang="ru" u="sng">
                <a:solidFill>
                  <a:schemeClr val="hlink"/>
                </a:solidFill>
                <a:hlinkClick r:id="rId5"/>
              </a:rPr>
              <a:t>Join</a:t>
            </a:r>
            <a:r>
              <a:rPr lang="ru"/>
              <a:t> Slack channel</a:t>
            </a:r>
            <a:endParaRPr/>
          </a:p>
          <a:p>
            <a:pPr indent="-325755" lvl="0" marL="457200" rtl="0" algn="l">
              <a:lnSpc>
                <a:spcPct val="115000"/>
              </a:lnSpc>
              <a:spcBef>
                <a:spcPts val="0"/>
              </a:spcBef>
              <a:spcAft>
                <a:spcPts val="0"/>
              </a:spcAft>
              <a:buSzPct val="100000"/>
              <a:buChar char="●"/>
            </a:pPr>
            <a:r>
              <a:rPr lang="ru"/>
              <a:t>Implement and push a Hello World greeting program</a:t>
            </a:r>
            <a:endParaRPr/>
          </a:p>
          <a:p>
            <a:pPr indent="-325755" lvl="0" marL="457200" rtl="0" algn="l">
              <a:lnSpc>
                <a:spcPct val="115000"/>
              </a:lnSpc>
              <a:spcBef>
                <a:spcPts val="0"/>
              </a:spcBef>
              <a:spcAft>
                <a:spcPts val="0"/>
              </a:spcAft>
              <a:buSzPct val="100000"/>
              <a:buChar char="●"/>
            </a:pPr>
            <a:r>
              <a:rPr lang="ru"/>
              <a:t>Create a GitHub issue with successful program execution. Assign it to lector</a:t>
            </a:r>
            <a:endParaRPr/>
          </a:p>
          <a:p>
            <a:pPr indent="0" lvl="0" marL="0" rtl="0" algn="l">
              <a:lnSpc>
                <a:spcPct val="115000"/>
              </a:lnSpc>
              <a:spcBef>
                <a:spcPts val="1200"/>
              </a:spcBef>
              <a:spcAft>
                <a:spcPts val="0"/>
              </a:spcAft>
              <a:buNone/>
            </a:pPr>
            <a:r>
              <a:rPr lang="ru"/>
              <a:t>Optional:</a:t>
            </a:r>
            <a:endParaRPr/>
          </a:p>
          <a:p>
            <a:pPr indent="-325755" lvl="0" marL="457200" rtl="0" algn="l">
              <a:lnSpc>
                <a:spcPct val="115000"/>
              </a:lnSpc>
              <a:spcBef>
                <a:spcPts val="1200"/>
              </a:spcBef>
              <a:spcAft>
                <a:spcPts val="0"/>
              </a:spcAft>
              <a:buSzPct val="100000"/>
              <a:buChar char="●"/>
            </a:pPr>
            <a:r>
              <a:rPr lang="ru"/>
              <a:t>Configure checkstyle</a:t>
            </a:r>
            <a:r>
              <a:rPr lang="ru"/>
              <a:t> for IDEA</a:t>
            </a:r>
            <a:endParaRPr/>
          </a:p>
          <a:p>
            <a:pPr indent="-325755" lvl="0" marL="457200" rtl="0" algn="l">
              <a:lnSpc>
                <a:spcPct val="115000"/>
              </a:lnSpc>
              <a:spcBef>
                <a:spcPts val="0"/>
              </a:spcBef>
              <a:spcAft>
                <a:spcPts val="0"/>
              </a:spcAft>
              <a:buSzPct val="100000"/>
              <a:buChar char="●"/>
            </a:pPr>
            <a:r>
              <a:rPr lang="ru"/>
              <a:t>Configure editorconfig for IDEA</a:t>
            </a:r>
            <a:endParaRPr/>
          </a:p>
          <a:p>
            <a:pPr indent="-325755" lvl="0" marL="457200" rtl="0" algn="l">
              <a:lnSpc>
                <a:spcPct val="115000"/>
              </a:lnSpc>
              <a:spcBef>
                <a:spcPts val="0"/>
              </a:spcBef>
              <a:spcAft>
                <a:spcPts val="0"/>
              </a:spcAft>
              <a:buSzPct val="100000"/>
              <a:buChar char="●"/>
            </a:pPr>
            <a:r>
              <a:rPr lang="ru"/>
              <a:t>Install SonarLint plugin in your IDEA</a:t>
            </a:r>
            <a:endParaRPr/>
          </a:p>
          <a:p>
            <a:pPr indent="-325755" lvl="0" marL="457200" rtl="0" algn="l">
              <a:lnSpc>
                <a:spcPct val="115000"/>
              </a:lnSpc>
              <a:spcBef>
                <a:spcPts val="0"/>
              </a:spcBef>
              <a:spcAft>
                <a:spcPts val="0"/>
              </a:spcAft>
              <a:buSzPct val="100000"/>
              <a:buChar char="●"/>
            </a:pPr>
            <a:r>
              <a:rPr lang="ru"/>
              <a:t>Complete .gitignore configuration</a:t>
            </a:r>
            <a:endParaRPr/>
          </a:p>
        </p:txBody>
      </p:sp>
      <p:pic>
        <p:nvPicPr>
          <p:cNvPr id="350" name="Google Shape;350;p47"/>
          <p:cNvPicPr preferRelativeResize="0"/>
          <p:nvPr/>
        </p:nvPicPr>
        <p:blipFill>
          <a:blip r:embed="rId6">
            <a:alphaModFix/>
          </a:blip>
          <a:stretch>
            <a:fillRect/>
          </a:stretch>
        </p:blipFill>
        <p:spPr>
          <a:xfrm>
            <a:off x="6820375" y="445025"/>
            <a:ext cx="2200774" cy="22007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Questions &amp; Answers</a:t>
            </a:r>
            <a:endParaRPr/>
          </a:p>
        </p:txBody>
      </p:sp>
      <p:sp>
        <p:nvSpPr>
          <p:cNvPr id="356" name="Google Shape;356;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357" name="Google Shape;357;p48"/>
          <p:cNvPicPr preferRelativeResize="0"/>
          <p:nvPr/>
        </p:nvPicPr>
        <p:blipFill>
          <a:blip r:embed="rId3">
            <a:alphaModFix/>
          </a:blip>
          <a:stretch>
            <a:fillRect/>
          </a:stretch>
        </p:blipFill>
        <p:spPr>
          <a:xfrm>
            <a:off x="1714500" y="1248100"/>
            <a:ext cx="5715000" cy="320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11111"/>
              <a:buFont typeface="Arial"/>
              <a:buNone/>
            </a:pPr>
            <a:r>
              <a:rPr lang="ru"/>
              <a:t>Literature</a:t>
            </a:r>
            <a:endParaRPr/>
          </a:p>
        </p:txBody>
      </p:sp>
      <p:sp>
        <p:nvSpPr>
          <p:cNvPr id="363" name="Google Shape;363;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364" name="Google Shape;364;p49"/>
          <p:cNvSpPr txBox="1"/>
          <p:nvPr>
            <p:ph idx="1" type="body"/>
          </p:nvPr>
        </p:nvSpPr>
        <p:spPr>
          <a:xfrm>
            <a:off x="311700" y="1137513"/>
            <a:ext cx="8520600" cy="343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ru" u="sng">
                <a:solidFill>
                  <a:schemeClr val="hlink"/>
                </a:solidFill>
                <a:hlinkClick r:id="rId3"/>
              </a:rPr>
              <a:t>Gamified git tutorial from Stanford </a:t>
            </a:r>
            <a:endParaRPr/>
          </a:p>
          <a:p>
            <a:pPr indent="0" lvl="0" marL="0" rtl="0" algn="l">
              <a:lnSpc>
                <a:spcPct val="115000"/>
              </a:lnSpc>
              <a:spcBef>
                <a:spcPts val="1200"/>
              </a:spcBef>
              <a:spcAft>
                <a:spcPts val="0"/>
              </a:spcAft>
              <a:buNone/>
            </a:pPr>
            <a:r>
              <a:rPr lang="ru" u="sng">
                <a:solidFill>
                  <a:schemeClr val="hlink"/>
                </a:solidFill>
                <a:hlinkClick r:id="rId4"/>
              </a:rPr>
              <a:t>Pro Git </a:t>
            </a:r>
            <a:endParaRPr/>
          </a:p>
          <a:p>
            <a:pPr indent="0" lvl="0" marL="0" rtl="0" algn="l">
              <a:lnSpc>
                <a:spcPct val="115000"/>
              </a:lnSpc>
              <a:spcBef>
                <a:spcPts val="1200"/>
              </a:spcBef>
              <a:spcAft>
                <a:spcPts val="0"/>
              </a:spcAft>
              <a:buNone/>
            </a:pPr>
            <a:r>
              <a:rPr lang="ru" u="sng">
                <a:solidFill>
                  <a:schemeClr val="hlink"/>
                </a:solidFill>
                <a:hlinkClick r:id="rId5"/>
              </a:rPr>
              <a:t>Git Setup</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ru"/>
              <a:t>Thanks!</a:t>
            </a:r>
            <a:endParaRPr/>
          </a:p>
          <a:p>
            <a:pPr indent="0" lvl="0" marL="0" rtl="0" algn="l">
              <a:spcBef>
                <a:spcPts val="0"/>
              </a:spcBef>
              <a:spcAft>
                <a:spcPts val="0"/>
              </a:spcAft>
              <a:buNone/>
            </a:pPr>
            <a:r>
              <a:t/>
            </a:r>
            <a:endParaRPr sz="1711"/>
          </a:p>
          <a:p>
            <a:pPr indent="0" lvl="0" marL="0" rtl="0" algn="l">
              <a:spcBef>
                <a:spcPts val="0"/>
              </a:spcBef>
              <a:spcAft>
                <a:spcPts val="0"/>
              </a:spcAft>
              <a:buNone/>
            </a:pPr>
            <a:r>
              <a:t/>
            </a:r>
            <a:endParaRPr sz="1711">
              <a:solidFill>
                <a:srgbClr val="D9D9D9"/>
              </a:solidFill>
            </a:endParaRPr>
          </a:p>
          <a:p>
            <a:pPr indent="0" lvl="0" marL="0" rtl="0" algn="l">
              <a:spcBef>
                <a:spcPts val="0"/>
              </a:spcBef>
              <a:spcAft>
                <a:spcPts val="0"/>
              </a:spcAft>
              <a:buNone/>
            </a:pPr>
            <a:r>
              <a:rPr lang="ru" sz="1711">
                <a:solidFill>
                  <a:srgbClr val="D9D9D9"/>
                </a:solidFill>
              </a:rPr>
              <a:t>Find us in Slack:</a:t>
            </a:r>
            <a:endParaRPr sz="1711">
              <a:solidFill>
                <a:srgbClr val="D9D9D9"/>
              </a:solidFill>
            </a:endParaRPr>
          </a:p>
          <a:p>
            <a:pPr indent="0" lvl="0" marL="0" rtl="0" algn="l">
              <a:spcBef>
                <a:spcPts val="0"/>
              </a:spcBef>
              <a:spcAft>
                <a:spcPts val="0"/>
              </a:spcAft>
              <a:buNone/>
            </a:pPr>
            <a:r>
              <a:rPr lang="ru" sz="1711">
                <a:solidFill>
                  <a:srgbClr val="D9D9D9"/>
                </a:solidFill>
              </a:rPr>
              <a:t>	@Bohdan Cherniak</a:t>
            </a:r>
            <a:endParaRPr sz="1711">
              <a:solidFill>
                <a:srgbClr val="D9D9D9"/>
              </a:solidFill>
            </a:endParaRPr>
          </a:p>
          <a:p>
            <a:pPr indent="0" lvl="0" marL="0" rtl="0" algn="l">
              <a:spcBef>
                <a:spcPts val="0"/>
              </a:spcBef>
              <a:spcAft>
                <a:spcPts val="0"/>
              </a:spcAft>
              <a:buNone/>
            </a:pPr>
            <a:r>
              <a:rPr lang="ru" sz="1711">
                <a:solidFill>
                  <a:srgbClr val="D9D9D9"/>
                </a:solidFill>
              </a:rPr>
              <a:t>	@Vladyslav Nikolenko</a:t>
            </a:r>
            <a:endParaRPr sz="1711">
              <a:solidFill>
                <a:srgbClr val="D9D9D9"/>
              </a:solidFill>
            </a:endParaRPr>
          </a:p>
          <a:p>
            <a:pPr indent="0" lvl="0" marL="0" rtl="0" algn="l">
              <a:spcBef>
                <a:spcPts val="0"/>
              </a:spcBef>
              <a:spcAft>
                <a:spcPts val="0"/>
              </a:spcAft>
              <a:buNone/>
            </a:pPr>
            <a:r>
              <a:rPr lang="ru" sz="1711">
                <a:solidFill>
                  <a:srgbClr val="D9D9D9"/>
                </a:solidFill>
              </a:rPr>
              <a:t>	@Volodymyr Vedula</a:t>
            </a:r>
            <a:endParaRPr sz="1711">
              <a:solidFill>
                <a:srgbClr val="D9D9D9"/>
              </a:solidFill>
            </a:endParaRPr>
          </a:p>
          <a:p>
            <a:pPr indent="0" lvl="0" marL="0" rtl="0" algn="l">
              <a:spcBef>
                <a:spcPts val="0"/>
              </a:spcBef>
              <a:spcAft>
                <a:spcPts val="0"/>
              </a:spcAft>
              <a:buNone/>
            </a:pPr>
            <a:r>
              <a:t/>
            </a:r>
            <a:endParaRPr sz="1711">
              <a:solidFill>
                <a:srgbClr val="D9D9D9"/>
              </a:solidFill>
            </a:endParaRPr>
          </a:p>
          <a:p>
            <a:pPr indent="0" lvl="0" marL="0" rtl="0" algn="l">
              <a:spcBef>
                <a:spcPts val="0"/>
              </a:spcBef>
              <a:spcAft>
                <a:spcPts val="0"/>
              </a:spcAft>
              <a:buNone/>
            </a:pPr>
            <a:r>
              <a:t/>
            </a:r>
            <a:endParaRPr sz="1711">
              <a:solidFill>
                <a:srgbClr val="D9D9D9"/>
              </a:solidFill>
            </a:endParaRPr>
          </a:p>
        </p:txBody>
      </p:sp>
      <p:sp>
        <p:nvSpPr>
          <p:cNvPr id="370" name="Google Shape;370;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ru"/>
              <a:t>‹#›</a:t>
            </a:fld>
            <a:endParaRPr/>
          </a:p>
        </p:txBody>
      </p:sp>
      <p:grpSp>
        <p:nvGrpSpPr>
          <p:cNvPr id="371" name="Google Shape;371;p50"/>
          <p:cNvGrpSpPr/>
          <p:nvPr/>
        </p:nvGrpSpPr>
        <p:grpSpPr>
          <a:xfrm>
            <a:off x="-25800" y="1916325"/>
            <a:ext cx="4970030" cy="1450"/>
            <a:chOff x="-25800" y="1916325"/>
            <a:chExt cx="4970030" cy="1450"/>
          </a:xfrm>
        </p:grpSpPr>
        <p:cxnSp>
          <p:nvCxnSpPr>
            <p:cNvPr id="372" name="Google Shape;372;p50"/>
            <p:cNvCxnSpPr/>
            <p:nvPr/>
          </p:nvCxnSpPr>
          <p:spPr>
            <a:xfrm>
              <a:off x="-25800" y="1916325"/>
              <a:ext cx="1907100" cy="0"/>
            </a:xfrm>
            <a:prstGeom prst="straightConnector1">
              <a:avLst/>
            </a:prstGeom>
            <a:noFill/>
            <a:ln cap="flat" cmpd="sng" w="76200">
              <a:solidFill>
                <a:schemeClr val="dk1"/>
              </a:solidFill>
              <a:prstDash val="solid"/>
              <a:round/>
              <a:headEnd len="med" w="med" type="none"/>
              <a:tailEnd len="med" w="med" type="none"/>
            </a:ln>
          </p:spPr>
        </p:cxnSp>
        <p:cxnSp>
          <p:nvCxnSpPr>
            <p:cNvPr id="373" name="Google Shape;373;p50"/>
            <p:cNvCxnSpPr/>
            <p:nvPr/>
          </p:nvCxnSpPr>
          <p:spPr>
            <a:xfrm>
              <a:off x="1881300" y="1917775"/>
              <a:ext cx="768300" cy="0"/>
            </a:xfrm>
            <a:prstGeom prst="straightConnector1">
              <a:avLst/>
            </a:prstGeom>
            <a:noFill/>
            <a:ln cap="flat" cmpd="sng" w="76200">
              <a:solidFill>
                <a:schemeClr val="accent5"/>
              </a:solidFill>
              <a:prstDash val="solid"/>
              <a:round/>
              <a:headEnd len="med" w="med" type="none"/>
              <a:tailEnd len="med" w="med" type="none"/>
            </a:ln>
          </p:spPr>
        </p:cxnSp>
        <p:cxnSp>
          <p:nvCxnSpPr>
            <p:cNvPr id="374" name="Google Shape;374;p50"/>
            <p:cNvCxnSpPr/>
            <p:nvPr/>
          </p:nvCxnSpPr>
          <p:spPr>
            <a:xfrm>
              <a:off x="2643300" y="1917775"/>
              <a:ext cx="768300" cy="0"/>
            </a:xfrm>
            <a:prstGeom prst="straightConnector1">
              <a:avLst/>
            </a:prstGeom>
            <a:noFill/>
            <a:ln cap="flat" cmpd="sng" w="76200">
              <a:solidFill>
                <a:srgbClr val="4A86E8"/>
              </a:solidFill>
              <a:prstDash val="solid"/>
              <a:round/>
              <a:headEnd len="med" w="med" type="none"/>
              <a:tailEnd len="med" w="med" type="none"/>
            </a:ln>
          </p:spPr>
        </p:cxnSp>
        <p:cxnSp>
          <p:nvCxnSpPr>
            <p:cNvPr id="375" name="Google Shape;375;p50"/>
            <p:cNvCxnSpPr/>
            <p:nvPr/>
          </p:nvCxnSpPr>
          <p:spPr>
            <a:xfrm>
              <a:off x="3405300" y="1917775"/>
              <a:ext cx="768300" cy="0"/>
            </a:xfrm>
            <a:prstGeom prst="straightConnector1">
              <a:avLst/>
            </a:prstGeom>
            <a:noFill/>
            <a:ln cap="flat" cmpd="sng" w="76200">
              <a:solidFill>
                <a:schemeClr val="accent4"/>
              </a:solidFill>
              <a:prstDash val="solid"/>
              <a:round/>
              <a:headEnd len="med" w="med" type="none"/>
              <a:tailEnd len="med" w="med" type="none"/>
            </a:ln>
          </p:spPr>
        </p:cxnSp>
        <p:cxnSp>
          <p:nvCxnSpPr>
            <p:cNvPr id="376" name="Google Shape;376;p50"/>
            <p:cNvCxnSpPr/>
            <p:nvPr/>
          </p:nvCxnSpPr>
          <p:spPr>
            <a:xfrm>
              <a:off x="4175930" y="1917775"/>
              <a:ext cx="768300" cy="0"/>
            </a:xfrm>
            <a:prstGeom prst="straightConnector1">
              <a:avLst/>
            </a:prstGeom>
            <a:noFill/>
            <a:ln cap="flat" cmpd="sng" w="76200">
              <a:solidFill>
                <a:srgbClr val="FF0000"/>
              </a:solidFill>
              <a:prstDash val="solid"/>
              <a:round/>
              <a:headEnd len="med" w="med" type="none"/>
              <a:tailEnd len="med" w="med"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Introduction</a:t>
            </a:r>
            <a:endParaRPr/>
          </a:p>
        </p:txBody>
      </p:sp>
      <p:sp>
        <p:nvSpPr>
          <p:cNvPr id="81" name="Google Shape;81;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82" name="Google Shape;82;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ru"/>
              <a:t>Name</a:t>
            </a:r>
            <a:endParaRPr/>
          </a:p>
          <a:p>
            <a:pPr indent="-342900" lvl="0" marL="457200" rtl="0" algn="l">
              <a:lnSpc>
                <a:spcPct val="115000"/>
              </a:lnSpc>
              <a:spcBef>
                <a:spcPts val="0"/>
              </a:spcBef>
              <a:spcAft>
                <a:spcPts val="0"/>
              </a:spcAft>
              <a:buSzPts val="1800"/>
              <a:buChar char="●"/>
            </a:pPr>
            <a:r>
              <a:rPr lang="ru"/>
              <a:t>Goals and expectations</a:t>
            </a:r>
            <a:endParaRPr/>
          </a:p>
          <a:p>
            <a:pPr indent="-342900" lvl="0" marL="457200" rtl="0" algn="l">
              <a:lnSpc>
                <a:spcPct val="115000"/>
              </a:lnSpc>
              <a:spcBef>
                <a:spcPts val="0"/>
              </a:spcBef>
              <a:spcAft>
                <a:spcPts val="0"/>
              </a:spcAft>
              <a:buSzPts val="1800"/>
              <a:buChar char="●"/>
            </a:pPr>
            <a:r>
              <a:rPr lang="ru"/>
              <a:t>Something about </a:t>
            </a:r>
            <a:r>
              <a:rPr lang="ru"/>
              <a:t>yourself</a:t>
            </a:r>
            <a:endParaRPr/>
          </a:p>
        </p:txBody>
      </p:sp>
      <p:pic>
        <p:nvPicPr>
          <p:cNvPr id="83" name="Google Shape;83;p16"/>
          <p:cNvPicPr preferRelativeResize="0"/>
          <p:nvPr/>
        </p:nvPicPr>
        <p:blipFill>
          <a:blip r:embed="rId3">
            <a:alphaModFix/>
          </a:blip>
          <a:stretch>
            <a:fillRect/>
          </a:stretch>
        </p:blipFill>
        <p:spPr>
          <a:xfrm>
            <a:off x="4232988" y="247650"/>
            <a:ext cx="4505325" cy="4648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Main </a:t>
            </a:r>
            <a:r>
              <a:rPr lang="ru"/>
              <a:t>Lecturers</a:t>
            </a:r>
            <a:endParaRPr/>
          </a:p>
        </p:txBody>
      </p:sp>
      <p:sp>
        <p:nvSpPr>
          <p:cNvPr id="89" name="Google Shape;8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descr="A person wearing glasses&#10;&#10;Description automatically generated with medium confidence" id="90" name="Google Shape;90;p17"/>
          <p:cNvPicPr preferRelativeResize="0"/>
          <p:nvPr/>
        </p:nvPicPr>
        <p:blipFill rotWithShape="1">
          <a:blip r:embed="rId3">
            <a:alphaModFix/>
          </a:blip>
          <a:srcRect b="0" l="0" r="0" t="0"/>
          <a:stretch/>
        </p:blipFill>
        <p:spPr>
          <a:xfrm>
            <a:off x="666446" y="1315769"/>
            <a:ext cx="2033810" cy="2001257"/>
          </a:xfrm>
          <a:prstGeom prst="rect">
            <a:avLst/>
          </a:prstGeom>
          <a:noFill/>
          <a:ln>
            <a:noFill/>
          </a:ln>
        </p:spPr>
      </p:pic>
      <p:pic>
        <p:nvPicPr>
          <p:cNvPr id="91" name="Google Shape;91;p17"/>
          <p:cNvPicPr preferRelativeResize="0"/>
          <p:nvPr/>
        </p:nvPicPr>
        <p:blipFill rotWithShape="1">
          <a:blip r:embed="rId4">
            <a:alphaModFix/>
          </a:blip>
          <a:srcRect b="0" l="0" r="0" t="0"/>
          <a:stretch/>
        </p:blipFill>
        <p:spPr>
          <a:xfrm>
            <a:off x="3557634" y="1302043"/>
            <a:ext cx="2028719" cy="2028719"/>
          </a:xfrm>
          <a:prstGeom prst="rect">
            <a:avLst/>
          </a:prstGeom>
          <a:noFill/>
          <a:ln>
            <a:noFill/>
          </a:ln>
        </p:spPr>
      </p:pic>
      <p:pic>
        <p:nvPicPr>
          <p:cNvPr id="92" name="Google Shape;92;p17"/>
          <p:cNvPicPr preferRelativeResize="0"/>
          <p:nvPr/>
        </p:nvPicPr>
        <p:blipFill rotWithShape="1">
          <a:blip r:embed="rId5">
            <a:alphaModFix/>
          </a:blip>
          <a:srcRect b="0" l="0" r="0" t="0"/>
          <a:stretch/>
        </p:blipFill>
        <p:spPr>
          <a:xfrm>
            <a:off x="6443732" y="1294056"/>
            <a:ext cx="2028720" cy="2044692"/>
          </a:xfrm>
          <a:prstGeom prst="rect">
            <a:avLst/>
          </a:prstGeom>
          <a:noFill/>
          <a:ln>
            <a:noFill/>
          </a:ln>
        </p:spPr>
      </p:pic>
      <p:sp>
        <p:nvSpPr>
          <p:cNvPr id="93" name="Google Shape;93;p17"/>
          <p:cNvSpPr txBox="1"/>
          <p:nvPr>
            <p:ph idx="1" type="body"/>
          </p:nvPr>
        </p:nvSpPr>
        <p:spPr>
          <a:xfrm>
            <a:off x="311700"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Vladyslav Nikolenko</a:t>
            </a:r>
            <a:endParaRPr/>
          </a:p>
        </p:txBody>
      </p:sp>
      <p:sp>
        <p:nvSpPr>
          <p:cNvPr id="94" name="Google Shape;94;p17"/>
          <p:cNvSpPr txBox="1"/>
          <p:nvPr>
            <p:ph idx="1" type="body"/>
          </p:nvPr>
        </p:nvSpPr>
        <p:spPr>
          <a:xfrm>
            <a:off x="3215547"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Bohdan Cherniak</a:t>
            </a:r>
            <a:endParaRPr/>
          </a:p>
        </p:txBody>
      </p:sp>
      <p:sp>
        <p:nvSpPr>
          <p:cNvPr id="95" name="Google Shape;95;p17"/>
          <p:cNvSpPr txBox="1"/>
          <p:nvPr>
            <p:ph idx="1" type="body"/>
          </p:nvPr>
        </p:nvSpPr>
        <p:spPr>
          <a:xfrm>
            <a:off x="6101645"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Volodymyr Vedula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Lecturers Assistants</a:t>
            </a:r>
            <a:endParaRPr/>
          </a:p>
        </p:txBody>
      </p:sp>
      <p:sp>
        <p:nvSpPr>
          <p:cNvPr id="101" name="Google Shape;10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02" name="Google Shape;102;p18"/>
          <p:cNvSpPr txBox="1"/>
          <p:nvPr>
            <p:ph idx="1" type="body"/>
          </p:nvPr>
        </p:nvSpPr>
        <p:spPr>
          <a:xfrm>
            <a:off x="311700"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Yaroslav Brahinets</a:t>
            </a:r>
            <a:endParaRPr/>
          </a:p>
        </p:txBody>
      </p:sp>
      <p:sp>
        <p:nvSpPr>
          <p:cNvPr id="103" name="Google Shape;103;p18"/>
          <p:cNvSpPr txBox="1"/>
          <p:nvPr>
            <p:ph idx="1" type="body"/>
          </p:nvPr>
        </p:nvSpPr>
        <p:spPr>
          <a:xfrm>
            <a:off x="3215547"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Vasya Rudas</a:t>
            </a:r>
            <a:endParaRPr/>
          </a:p>
        </p:txBody>
      </p:sp>
      <p:sp>
        <p:nvSpPr>
          <p:cNvPr id="104" name="Google Shape;104;p18"/>
          <p:cNvSpPr txBox="1"/>
          <p:nvPr>
            <p:ph idx="1" type="body"/>
          </p:nvPr>
        </p:nvSpPr>
        <p:spPr>
          <a:xfrm>
            <a:off x="6101645" y="3338750"/>
            <a:ext cx="2712900" cy="13245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ru"/>
              <a:t>Andrii Yeromenko</a:t>
            </a:r>
            <a:endParaRPr/>
          </a:p>
        </p:txBody>
      </p:sp>
      <p:pic>
        <p:nvPicPr>
          <p:cNvPr id="105" name="Google Shape;105;p18"/>
          <p:cNvPicPr preferRelativeResize="0"/>
          <p:nvPr/>
        </p:nvPicPr>
        <p:blipFill>
          <a:blip r:embed="rId3">
            <a:alphaModFix/>
          </a:blip>
          <a:stretch>
            <a:fillRect/>
          </a:stretch>
        </p:blipFill>
        <p:spPr>
          <a:xfrm>
            <a:off x="653776" y="1302025"/>
            <a:ext cx="2028724" cy="2028750"/>
          </a:xfrm>
          <a:prstGeom prst="rect">
            <a:avLst/>
          </a:prstGeom>
          <a:noFill/>
          <a:ln>
            <a:noFill/>
          </a:ln>
        </p:spPr>
      </p:pic>
      <p:pic>
        <p:nvPicPr>
          <p:cNvPr id="106" name="Google Shape;106;p18"/>
          <p:cNvPicPr preferRelativeResize="0"/>
          <p:nvPr/>
        </p:nvPicPr>
        <p:blipFill>
          <a:blip r:embed="rId4">
            <a:alphaModFix/>
          </a:blip>
          <a:stretch>
            <a:fillRect/>
          </a:stretch>
        </p:blipFill>
        <p:spPr>
          <a:xfrm>
            <a:off x="3557625" y="1302050"/>
            <a:ext cx="2028724" cy="2028724"/>
          </a:xfrm>
          <a:prstGeom prst="rect">
            <a:avLst/>
          </a:prstGeom>
          <a:noFill/>
          <a:ln>
            <a:noFill/>
          </a:ln>
        </p:spPr>
      </p:pic>
      <p:pic>
        <p:nvPicPr>
          <p:cNvPr id="107" name="Google Shape;107;p18"/>
          <p:cNvPicPr preferRelativeResize="0"/>
          <p:nvPr/>
        </p:nvPicPr>
        <p:blipFill>
          <a:blip r:embed="rId5">
            <a:alphaModFix/>
          </a:blip>
          <a:stretch>
            <a:fillRect/>
          </a:stretch>
        </p:blipFill>
        <p:spPr>
          <a:xfrm>
            <a:off x="6461475" y="1302050"/>
            <a:ext cx="2028724" cy="20287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Study Plan: Java Core</a:t>
            </a:r>
            <a:endParaRPr/>
          </a:p>
        </p:txBody>
      </p:sp>
      <p:sp>
        <p:nvSpPr>
          <p:cNvPr id="113" name="Google Shape;11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14" name="Google Shape;114;p19"/>
          <p:cNvSpPr txBox="1"/>
          <p:nvPr>
            <p:ph idx="1" type="body"/>
          </p:nvPr>
        </p:nvSpPr>
        <p:spPr>
          <a:xfrm>
            <a:off x="311700" y="1152475"/>
            <a:ext cx="42705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AutoNum type="arabicPeriod"/>
            </a:pPr>
            <a:r>
              <a:rPr lang="ru"/>
              <a:t>Introduction</a:t>
            </a:r>
            <a:endParaRPr/>
          </a:p>
          <a:p>
            <a:pPr indent="-342900" lvl="0" marL="457200" rtl="0" algn="l">
              <a:lnSpc>
                <a:spcPct val="150000"/>
              </a:lnSpc>
              <a:spcBef>
                <a:spcPts val="0"/>
              </a:spcBef>
              <a:spcAft>
                <a:spcPts val="0"/>
              </a:spcAft>
              <a:buSzPts val="1800"/>
              <a:buAutoNum type="arabicPeriod"/>
            </a:pPr>
            <a:r>
              <a:rPr lang="ru"/>
              <a:t>Basics</a:t>
            </a:r>
            <a:endParaRPr/>
          </a:p>
          <a:p>
            <a:pPr indent="-342900" lvl="0" marL="457200" rtl="0" algn="l">
              <a:lnSpc>
                <a:spcPct val="150000"/>
              </a:lnSpc>
              <a:spcBef>
                <a:spcPts val="0"/>
              </a:spcBef>
              <a:spcAft>
                <a:spcPts val="0"/>
              </a:spcAft>
              <a:buSzPts val="1800"/>
              <a:buAutoNum type="arabicPeriod"/>
            </a:pPr>
            <a:r>
              <a:rPr lang="ru"/>
              <a:t>Object-oriented Programming</a:t>
            </a:r>
            <a:endParaRPr/>
          </a:p>
          <a:p>
            <a:pPr indent="-342900" lvl="0" marL="457200" rtl="0" algn="l">
              <a:lnSpc>
                <a:spcPct val="150000"/>
              </a:lnSpc>
              <a:spcBef>
                <a:spcPts val="0"/>
              </a:spcBef>
              <a:spcAft>
                <a:spcPts val="0"/>
              </a:spcAft>
              <a:buSzPts val="1800"/>
              <a:buAutoNum type="arabicPeriod"/>
            </a:pPr>
            <a:r>
              <a:rPr lang="ru"/>
              <a:t>Error Propagation and Handling</a:t>
            </a:r>
            <a:endParaRPr/>
          </a:p>
          <a:p>
            <a:pPr indent="-342900" lvl="0" marL="457200" rtl="0" algn="l">
              <a:lnSpc>
                <a:spcPct val="150000"/>
              </a:lnSpc>
              <a:spcBef>
                <a:spcPts val="0"/>
              </a:spcBef>
              <a:spcAft>
                <a:spcPts val="0"/>
              </a:spcAft>
              <a:buSzPts val="1800"/>
              <a:buAutoNum type="arabicPeriod"/>
            </a:pPr>
            <a:r>
              <a:rPr lang="ru"/>
              <a:t>Code Testing (Unit)</a:t>
            </a:r>
            <a:endParaRPr/>
          </a:p>
          <a:p>
            <a:pPr indent="-342900" lvl="0" marL="457200" rtl="0" algn="l">
              <a:lnSpc>
                <a:spcPct val="150000"/>
              </a:lnSpc>
              <a:spcBef>
                <a:spcPts val="0"/>
              </a:spcBef>
              <a:spcAft>
                <a:spcPts val="0"/>
              </a:spcAft>
              <a:buSzPts val="1800"/>
              <a:buAutoNum type="arabicPeriod"/>
            </a:pPr>
            <a:r>
              <a:rPr lang="ru"/>
              <a:t>Practice</a:t>
            </a:r>
            <a:endParaRPr/>
          </a:p>
        </p:txBody>
      </p:sp>
      <p:sp>
        <p:nvSpPr>
          <p:cNvPr id="115" name="Google Shape;115;p19"/>
          <p:cNvSpPr txBox="1"/>
          <p:nvPr>
            <p:ph idx="1" type="body"/>
          </p:nvPr>
        </p:nvSpPr>
        <p:spPr>
          <a:xfrm>
            <a:off x="4676875" y="1152475"/>
            <a:ext cx="4270500" cy="3416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ru"/>
              <a:t>  </a:t>
            </a:r>
            <a:r>
              <a:rPr lang="ru"/>
              <a:t>7.   Generics. Collections Framework</a:t>
            </a:r>
            <a:endParaRPr/>
          </a:p>
          <a:p>
            <a:pPr indent="0" lvl="0" marL="0" rtl="0" algn="l">
              <a:lnSpc>
                <a:spcPct val="100000"/>
              </a:lnSpc>
              <a:spcBef>
                <a:spcPts val="1200"/>
              </a:spcBef>
              <a:spcAft>
                <a:spcPts val="0"/>
              </a:spcAft>
              <a:buNone/>
            </a:pPr>
            <a:r>
              <a:rPr lang="ru"/>
              <a:t>  8.   </a:t>
            </a:r>
            <a:r>
              <a:rPr lang="ru"/>
              <a:t>Functional Programming, Stream </a:t>
            </a:r>
            <a:br>
              <a:rPr lang="ru"/>
            </a:br>
            <a:r>
              <a:rPr lang="ru"/>
              <a:t> 	 API, Optional</a:t>
            </a:r>
            <a:endParaRPr/>
          </a:p>
          <a:p>
            <a:pPr indent="0" lvl="0" marL="0" rtl="0" algn="l">
              <a:lnSpc>
                <a:spcPct val="100000"/>
              </a:lnSpc>
              <a:spcBef>
                <a:spcPts val="1200"/>
              </a:spcBef>
              <a:spcAft>
                <a:spcPts val="0"/>
              </a:spcAft>
              <a:buNone/>
            </a:pPr>
            <a:r>
              <a:rPr lang="ru"/>
              <a:t> </a:t>
            </a:r>
            <a:r>
              <a:rPr lang="ru"/>
              <a:t> 9.   </a:t>
            </a:r>
            <a:r>
              <a:rPr lang="ru"/>
              <a:t>Input/Output, DateTime Api</a:t>
            </a:r>
            <a:endParaRPr/>
          </a:p>
          <a:p>
            <a:pPr indent="0" lvl="0" marL="0" rtl="0" algn="l">
              <a:lnSpc>
                <a:spcPct val="100000"/>
              </a:lnSpc>
              <a:spcBef>
                <a:spcPts val="1200"/>
              </a:spcBef>
              <a:spcAft>
                <a:spcPts val="0"/>
              </a:spcAft>
              <a:buNone/>
            </a:pPr>
            <a:r>
              <a:rPr lang="ru"/>
              <a:t>10.   </a:t>
            </a:r>
            <a:r>
              <a:rPr lang="ru"/>
              <a:t>Reflection API</a:t>
            </a:r>
            <a:endParaRPr/>
          </a:p>
          <a:p>
            <a:pPr indent="0" lvl="0" marL="0" rtl="0" algn="l">
              <a:lnSpc>
                <a:spcPct val="100000"/>
              </a:lnSpc>
              <a:spcBef>
                <a:spcPts val="1200"/>
              </a:spcBef>
              <a:spcAft>
                <a:spcPts val="0"/>
              </a:spcAft>
              <a:buNone/>
            </a:pPr>
            <a:r>
              <a:rPr lang="ru"/>
              <a:t>11</a:t>
            </a:r>
            <a:r>
              <a:rPr lang="ru"/>
              <a:t>.   </a:t>
            </a:r>
            <a:r>
              <a:rPr lang="ru"/>
              <a:t>Concurrency</a:t>
            </a:r>
            <a:endParaRPr/>
          </a:p>
          <a:p>
            <a:pPr indent="0" lvl="0" marL="0" rtl="0" algn="l">
              <a:lnSpc>
                <a:spcPct val="100000"/>
              </a:lnSpc>
              <a:spcBef>
                <a:spcPts val="1200"/>
              </a:spcBef>
              <a:spcAft>
                <a:spcPts val="1200"/>
              </a:spcAft>
              <a:buNone/>
            </a:pPr>
            <a:r>
              <a:rPr lang="ru"/>
              <a:t>12</a:t>
            </a:r>
            <a:r>
              <a:rPr lang="ru"/>
              <a:t>.   </a:t>
            </a:r>
            <a:r>
              <a:rPr lang="ru"/>
              <a:t>Practice</a:t>
            </a:r>
            <a:endParaRPr/>
          </a:p>
        </p:txBody>
      </p:sp>
      <p:sp>
        <p:nvSpPr>
          <p:cNvPr id="116" name="Google Shape;116;p19"/>
          <p:cNvSpPr txBox="1"/>
          <p:nvPr>
            <p:ph idx="1" type="body"/>
          </p:nvPr>
        </p:nvSpPr>
        <p:spPr>
          <a:xfrm>
            <a:off x="415700" y="4573675"/>
            <a:ext cx="7425600" cy="346200"/>
          </a:xfrm>
          <a:prstGeom prst="rect">
            <a:avLst/>
          </a:prstGeom>
          <a:noFill/>
          <a:ln>
            <a:noFill/>
          </a:ln>
        </p:spPr>
        <p:txBody>
          <a:bodyPr anchorCtr="0" anchor="t" bIns="91425" lIns="91425" spcFirstLastPara="1" rIns="91425" wrap="square" tIns="91425">
            <a:normAutofit fontScale="55000"/>
          </a:bodyPr>
          <a:lstStyle/>
          <a:p>
            <a:pPr indent="0" lvl="0" marL="0" rtl="0" algn="l">
              <a:lnSpc>
                <a:spcPct val="150000"/>
              </a:lnSpc>
              <a:spcBef>
                <a:spcPts val="0"/>
              </a:spcBef>
              <a:spcAft>
                <a:spcPts val="1200"/>
              </a:spcAft>
              <a:buNone/>
            </a:pPr>
            <a:r>
              <a:rPr lang="ru"/>
              <a:t>*Practice can be added or removed on the fly</a:t>
            </a:r>
            <a:endParaRPr/>
          </a:p>
        </p:txBody>
      </p:sp>
      <p:pic>
        <p:nvPicPr>
          <p:cNvPr id="117" name="Google Shape;117;p19"/>
          <p:cNvPicPr preferRelativeResize="0"/>
          <p:nvPr/>
        </p:nvPicPr>
        <p:blipFill>
          <a:blip r:embed="rId3">
            <a:alphaModFix/>
          </a:blip>
          <a:stretch>
            <a:fillRect/>
          </a:stretch>
        </p:blipFill>
        <p:spPr>
          <a:xfrm>
            <a:off x="6824570" y="2781345"/>
            <a:ext cx="2007725" cy="2007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Study Plan: Java for Web</a:t>
            </a:r>
            <a:endParaRPr/>
          </a:p>
        </p:txBody>
      </p:sp>
      <p:sp>
        <p:nvSpPr>
          <p:cNvPr id="123" name="Google Shape;123;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24" name="Google Shape;124;p20"/>
          <p:cNvSpPr txBox="1"/>
          <p:nvPr>
            <p:ph idx="1" type="body"/>
          </p:nvPr>
        </p:nvSpPr>
        <p:spPr>
          <a:xfrm>
            <a:off x="311700" y="1152475"/>
            <a:ext cx="42705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AutoNum type="arabicPeriod"/>
            </a:pPr>
            <a:r>
              <a:rPr lang="ru"/>
              <a:t>Web introduction</a:t>
            </a:r>
            <a:endParaRPr/>
          </a:p>
          <a:p>
            <a:pPr indent="-342900" lvl="0" marL="457200" rtl="0" algn="l">
              <a:lnSpc>
                <a:spcPct val="150000"/>
              </a:lnSpc>
              <a:spcBef>
                <a:spcPts val="0"/>
              </a:spcBef>
              <a:spcAft>
                <a:spcPts val="0"/>
              </a:spcAft>
              <a:buSzPts val="1800"/>
              <a:buAutoNum type="arabicPeriod"/>
            </a:pPr>
            <a:r>
              <a:rPr lang="ru"/>
              <a:t>Gradle, CI</a:t>
            </a:r>
            <a:endParaRPr/>
          </a:p>
          <a:p>
            <a:pPr indent="-342900" lvl="0" marL="457200" rtl="0" algn="l">
              <a:lnSpc>
                <a:spcPct val="150000"/>
              </a:lnSpc>
              <a:spcBef>
                <a:spcPts val="0"/>
              </a:spcBef>
              <a:spcAft>
                <a:spcPts val="0"/>
              </a:spcAft>
              <a:buSzPts val="1800"/>
              <a:buAutoNum type="arabicPeriod"/>
            </a:pPr>
            <a:r>
              <a:rPr lang="ru"/>
              <a:t>Spring IoC</a:t>
            </a:r>
            <a:endParaRPr/>
          </a:p>
          <a:p>
            <a:pPr indent="-342900" lvl="0" marL="457200" rtl="0" algn="l">
              <a:lnSpc>
                <a:spcPct val="150000"/>
              </a:lnSpc>
              <a:spcBef>
                <a:spcPts val="0"/>
              </a:spcBef>
              <a:spcAft>
                <a:spcPts val="0"/>
              </a:spcAft>
              <a:buSzPts val="1800"/>
              <a:buAutoNum type="arabicPeriod"/>
            </a:pPr>
            <a:r>
              <a:rPr lang="ru"/>
              <a:t>JDBC, Spring JDBC, Flyway</a:t>
            </a:r>
            <a:endParaRPr/>
          </a:p>
          <a:p>
            <a:pPr indent="-342900" lvl="0" marL="457200" rtl="0" algn="l">
              <a:lnSpc>
                <a:spcPct val="150000"/>
              </a:lnSpc>
              <a:spcBef>
                <a:spcPts val="0"/>
              </a:spcBef>
              <a:spcAft>
                <a:spcPts val="0"/>
              </a:spcAft>
              <a:buSzPts val="1800"/>
              <a:buAutoNum type="arabicPeriod"/>
            </a:pPr>
            <a:r>
              <a:rPr lang="ru"/>
              <a:t>Spring MVC, Boot</a:t>
            </a:r>
            <a:endParaRPr/>
          </a:p>
          <a:p>
            <a:pPr indent="-342900" lvl="0" marL="457200" rtl="0" algn="l">
              <a:lnSpc>
                <a:spcPct val="150000"/>
              </a:lnSpc>
              <a:spcBef>
                <a:spcPts val="0"/>
              </a:spcBef>
              <a:spcAft>
                <a:spcPts val="0"/>
              </a:spcAft>
              <a:buSzPts val="1800"/>
              <a:buAutoNum type="arabicPeriod"/>
            </a:pPr>
            <a:r>
              <a:rPr lang="ru"/>
              <a:t>REST, Swagger</a:t>
            </a:r>
            <a:endParaRPr/>
          </a:p>
          <a:p>
            <a:pPr indent="-342900" lvl="0" marL="457200" rtl="0" algn="l">
              <a:lnSpc>
                <a:spcPct val="150000"/>
              </a:lnSpc>
              <a:spcBef>
                <a:spcPts val="0"/>
              </a:spcBef>
              <a:spcAft>
                <a:spcPts val="0"/>
              </a:spcAft>
              <a:buSzPts val="1800"/>
              <a:buAutoNum type="arabicPeriod"/>
            </a:pPr>
            <a:r>
              <a:rPr lang="ru"/>
              <a:t>Front End</a:t>
            </a:r>
            <a:endParaRPr/>
          </a:p>
          <a:p>
            <a:pPr indent="-342900" lvl="0" marL="457200" rtl="0" algn="l">
              <a:lnSpc>
                <a:spcPct val="150000"/>
              </a:lnSpc>
              <a:spcBef>
                <a:spcPts val="0"/>
              </a:spcBef>
              <a:spcAft>
                <a:spcPts val="0"/>
              </a:spcAft>
              <a:buSzPts val="1800"/>
              <a:buAutoNum type="arabicPeriod"/>
            </a:pPr>
            <a:r>
              <a:rPr lang="ru"/>
              <a:t>Microservices</a:t>
            </a:r>
            <a:endParaRPr/>
          </a:p>
        </p:txBody>
      </p:sp>
      <p:sp>
        <p:nvSpPr>
          <p:cNvPr id="125" name="Google Shape;125;p20"/>
          <p:cNvSpPr txBox="1"/>
          <p:nvPr>
            <p:ph idx="1" type="body"/>
          </p:nvPr>
        </p:nvSpPr>
        <p:spPr>
          <a:xfrm>
            <a:off x="4676875" y="1152475"/>
            <a:ext cx="4270500" cy="34164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50000"/>
              </a:lnSpc>
              <a:spcBef>
                <a:spcPts val="0"/>
              </a:spcBef>
              <a:spcAft>
                <a:spcPts val="0"/>
              </a:spcAft>
              <a:buNone/>
            </a:pPr>
            <a:r>
              <a:rPr lang="ru"/>
              <a:t>  9.   </a:t>
            </a:r>
            <a:r>
              <a:rPr lang="ru"/>
              <a:t>Spring Security p1.</a:t>
            </a:r>
            <a:endParaRPr/>
          </a:p>
          <a:p>
            <a:pPr indent="0" lvl="0" marL="0" rtl="0" algn="l">
              <a:lnSpc>
                <a:spcPct val="150000"/>
              </a:lnSpc>
              <a:spcBef>
                <a:spcPts val="1200"/>
              </a:spcBef>
              <a:spcAft>
                <a:spcPts val="0"/>
              </a:spcAft>
              <a:buNone/>
            </a:pPr>
            <a:r>
              <a:rPr lang="ru"/>
              <a:t>10.  Spring Security p2</a:t>
            </a:r>
            <a:endParaRPr/>
          </a:p>
          <a:p>
            <a:pPr indent="0" lvl="0" marL="0" rtl="0" algn="l">
              <a:lnSpc>
                <a:spcPct val="150000"/>
              </a:lnSpc>
              <a:spcBef>
                <a:spcPts val="1200"/>
              </a:spcBef>
              <a:spcAft>
                <a:spcPts val="0"/>
              </a:spcAft>
              <a:buNone/>
            </a:pPr>
            <a:r>
              <a:rPr lang="ru"/>
              <a:t>11.  Integration Testing</a:t>
            </a:r>
            <a:endParaRPr/>
          </a:p>
          <a:p>
            <a:pPr indent="0" lvl="0" marL="0" rtl="0" algn="l">
              <a:lnSpc>
                <a:spcPct val="150000"/>
              </a:lnSpc>
              <a:spcBef>
                <a:spcPts val="1200"/>
              </a:spcBef>
              <a:spcAft>
                <a:spcPts val="0"/>
              </a:spcAft>
              <a:buNone/>
            </a:pPr>
            <a:r>
              <a:rPr lang="ru"/>
              <a:t>12.  CD</a:t>
            </a:r>
            <a:endParaRPr/>
          </a:p>
          <a:p>
            <a:pPr indent="0" lvl="0" marL="0" rtl="0" algn="l">
              <a:lnSpc>
                <a:spcPct val="150000"/>
              </a:lnSpc>
              <a:spcBef>
                <a:spcPts val="1200"/>
              </a:spcBef>
              <a:spcAft>
                <a:spcPts val="0"/>
              </a:spcAft>
              <a:buNone/>
            </a:pPr>
            <a:r>
              <a:rPr lang="ru"/>
              <a:t>13.  Course works preview</a:t>
            </a:r>
            <a:endParaRPr/>
          </a:p>
          <a:p>
            <a:pPr indent="0" lvl="0" marL="0" rtl="0" algn="l">
              <a:lnSpc>
                <a:spcPct val="150000"/>
              </a:lnSpc>
              <a:spcBef>
                <a:spcPts val="1200"/>
              </a:spcBef>
              <a:spcAft>
                <a:spcPts val="0"/>
              </a:spcAft>
              <a:buNone/>
            </a:pPr>
            <a:r>
              <a:rPr lang="ru"/>
              <a:t>14.  Docker</a:t>
            </a:r>
            <a:endParaRPr/>
          </a:p>
          <a:p>
            <a:pPr indent="0" lvl="0" marL="0" rtl="0" algn="l">
              <a:lnSpc>
                <a:spcPct val="150000"/>
              </a:lnSpc>
              <a:spcBef>
                <a:spcPts val="1200"/>
              </a:spcBef>
              <a:spcAft>
                <a:spcPts val="1200"/>
              </a:spcAft>
              <a:buNone/>
            </a:pPr>
            <a:r>
              <a:rPr lang="ru"/>
              <a:t>15.  Course works review</a:t>
            </a:r>
            <a:endParaRPr/>
          </a:p>
        </p:txBody>
      </p:sp>
      <p:sp>
        <p:nvSpPr>
          <p:cNvPr id="126" name="Google Shape;126;p20"/>
          <p:cNvSpPr txBox="1"/>
          <p:nvPr>
            <p:ph idx="1" type="body"/>
          </p:nvPr>
        </p:nvSpPr>
        <p:spPr>
          <a:xfrm>
            <a:off x="415700" y="4573675"/>
            <a:ext cx="7425600" cy="346200"/>
          </a:xfrm>
          <a:prstGeom prst="rect">
            <a:avLst/>
          </a:prstGeom>
          <a:noFill/>
          <a:ln>
            <a:noFill/>
          </a:ln>
        </p:spPr>
        <p:txBody>
          <a:bodyPr anchorCtr="0" anchor="t" bIns="91425" lIns="91425" spcFirstLastPara="1" rIns="91425" wrap="square" tIns="91425">
            <a:normAutofit fontScale="55000"/>
          </a:bodyPr>
          <a:lstStyle/>
          <a:p>
            <a:pPr indent="0" lvl="0" marL="0" rtl="0" algn="l">
              <a:lnSpc>
                <a:spcPct val="150000"/>
              </a:lnSpc>
              <a:spcBef>
                <a:spcPts val="0"/>
              </a:spcBef>
              <a:spcAft>
                <a:spcPts val="1200"/>
              </a:spcAft>
              <a:buNone/>
            </a:pPr>
            <a:r>
              <a:rPr lang="ru"/>
              <a:t>*</a:t>
            </a:r>
            <a:r>
              <a:rPr lang="ru"/>
              <a:t>Practice can be added or removed on the fly</a:t>
            </a:r>
            <a:endParaRPr/>
          </a:p>
        </p:txBody>
      </p:sp>
      <p:pic>
        <p:nvPicPr>
          <p:cNvPr id="127" name="Google Shape;127;p20"/>
          <p:cNvPicPr preferRelativeResize="0"/>
          <p:nvPr/>
        </p:nvPicPr>
        <p:blipFill>
          <a:blip r:embed="rId3">
            <a:alphaModFix/>
          </a:blip>
          <a:stretch>
            <a:fillRect/>
          </a:stretch>
        </p:blipFill>
        <p:spPr>
          <a:xfrm>
            <a:off x="7022400" y="2966776"/>
            <a:ext cx="1696452" cy="16964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u"/>
              <a:t>Lessons</a:t>
            </a:r>
            <a:endParaRPr/>
          </a:p>
        </p:txBody>
      </p:sp>
      <p:sp>
        <p:nvSpPr>
          <p:cNvPr id="133" name="Google Shape;13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sp>
        <p:nvSpPr>
          <p:cNvPr id="134" name="Google Shape;134;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ru"/>
              <a:t>Some lessons will be online, but mostly offline</a:t>
            </a:r>
            <a:endParaRPr/>
          </a:p>
          <a:p>
            <a:pPr indent="-342900" lvl="0" marL="457200" rtl="0" algn="l">
              <a:lnSpc>
                <a:spcPct val="115000"/>
              </a:lnSpc>
              <a:spcBef>
                <a:spcPts val="0"/>
              </a:spcBef>
              <a:spcAft>
                <a:spcPts val="0"/>
              </a:spcAft>
              <a:buSzPts val="1800"/>
              <a:buChar char="●"/>
            </a:pPr>
            <a:r>
              <a:rPr lang="ru"/>
              <a:t>All lessons can be visited online</a:t>
            </a:r>
            <a:endParaRPr/>
          </a:p>
          <a:p>
            <a:pPr indent="-342900" lvl="0" marL="457200" rtl="0" algn="l">
              <a:spcBef>
                <a:spcPts val="0"/>
              </a:spcBef>
              <a:spcAft>
                <a:spcPts val="0"/>
              </a:spcAft>
              <a:buSzPts val="1800"/>
              <a:buChar char="●"/>
            </a:pPr>
            <a:r>
              <a:rPr lang="ru"/>
              <a:t>All lessons are recorded</a:t>
            </a:r>
            <a:endParaRPr/>
          </a:p>
          <a:p>
            <a:pPr indent="-342900" lvl="0" marL="457200" rtl="0" algn="l">
              <a:lnSpc>
                <a:spcPct val="115000"/>
              </a:lnSpc>
              <a:spcBef>
                <a:spcPts val="0"/>
              </a:spcBef>
              <a:spcAft>
                <a:spcPts val="0"/>
              </a:spcAft>
              <a:buSzPts val="1800"/>
              <a:buChar char="●"/>
            </a:pPr>
            <a:r>
              <a:rPr lang="ru"/>
              <a:t>All lessons have homework</a:t>
            </a:r>
            <a:endParaRPr/>
          </a:p>
          <a:p>
            <a:pPr indent="0" lvl="0" marL="457200" rtl="0" algn="l">
              <a:lnSpc>
                <a:spcPct val="115000"/>
              </a:lnSpc>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